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48" r:id="rId1"/>
  </p:sldMasterIdLst>
  <p:sldIdLst>
    <p:sldId id="256" r:id="rId2"/>
    <p:sldId id="257" r:id="rId3"/>
    <p:sldId id="274" r:id="rId4"/>
    <p:sldId id="275" r:id="rId5"/>
    <p:sldId id="276" r:id="rId6"/>
    <p:sldId id="277" r:id="rId7"/>
    <p:sldId id="259" r:id="rId8"/>
    <p:sldId id="278" r:id="rId9"/>
    <p:sldId id="260" r:id="rId10"/>
    <p:sldId id="261" r:id="rId11"/>
    <p:sldId id="262" r:id="rId12"/>
    <p:sldId id="263" r:id="rId13"/>
    <p:sldId id="279" r:id="rId14"/>
    <p:sldId id="280" r:id="rId15"/>
    <p:sldId id="264" r:id="rId16"/>
    <p:sldId id="265" r:id="rId17"/>
    <p:sldId id="266" r:id="rId18"/>
    <p:sldId id="267" r:id="rId19"/>
    <p:sldId id="281" r:id="rId20"/>
    <p:sldId id="269" r:id="rId21"/>
    <p:sldId id="285" r:id="rId22"/>
    <p:sldId id="270" r:id="rId23"/>
    <p:sldId id="272" r:id="rId24"/>
    <p:sldId id="273" r:id="rId25"/>
    <p:sldId id="271" r:id="rId26"/>
    <p:sldId id="268" r:id="rId27"/>
    <p:sldId id="282" r:id="rId28"/>
    <p:sldId id="283" r:id="rId29"/>
    <p:sldId id="284" r:id="rId30"/>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983" autoAdjust="0"/>
    <p:restoredTop sz="94660"/>
  </p:normalViewPr>
  <p:slideViewPr>
    <p:cSldViewPr snapToGrid="0">
      <p:cViewPr varScale="1">
        <p:scale>
          <a:sx n="101" d="100"/>
          <a:sy n="101" d="100"/>
        </p:scale>
        <p:origin x="126" y="33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smtClean="0"/>
              <a:t>Образец заголовка</a:t>
            </a:r>
            <a:endParaRPr lang="ru-RU"/>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37364B86-C398-4570-BE0D-942CE5DB32EC}" type="datetimeFigureOut">
              <a:rPr lang="ru-RU" smtClean="0"/>
              <a:t>29.10.2019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3613644E-907C-4A7A-AB17-F518CC8F6999}" type="slidenum">
              <a:rPr lang="ru-RU" smtClean="0"/>
              <a:t>‹#›</a:t>
            </a:fld>
            <a:endParaRPr lang="ru-RU"/>
          </a:p>
        </p:txBody>
      </p:sp>
    </p:spTree>
    <p:extLst>
      <p:ext uri="{BB962C8B-B14F-4D97-AF65-F5344CB8AC3E}">
        <p14:creationId xmlns:p14="http://schemas.microsoft.com/office/powerpoint/2010/main" val="24645805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37364B86-C398-4570-BE0D-942CE5DB32EC}" type="datetimeFigureOut">
              <a:rPr lang="ru-RU" smtClean="0"/>
              <a:t>29.10.2019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3613644E-907C-4A7A-AB17-F518CC8F6999}" type="slidenum">
              <a:rPr lang="ru-RU" smtClean="0"/>
              <a:t>‹#›</a:t>
            </a:fld>
            <a:endParaRPr lang="ru-RU"/>
          </a:p>
        </p:txBody>
      </p:sp>
    </p:spTree>
    <p:extLst>
      <p:ext uri="{BB962C8B-B14F-4D97-AF65-F5344CB8AC3E}">
        <p14:creationId xmlns:p14="http://schemas.microsoft.com/office/powerpoint/2010/main" val="2555033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37364B86-C398-4570-BE0D-942CE5DB32EC}" type="datetimeFigureOut">
              <a:rPr lang="ru-RU" smtClean="0"/>
              <a:t>29.10.2019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3613644E-907C-4A7A-AB17-F518CC8F6999}" type="slidenum">
              <a:rPr lang="ru-RU" smtClean="0"/>
              <a:t>‹#›</a:t>
            </a:fld>
            <a:endParaRPr lang="ru-RU"/>
          </a:p>
        </p:txBody>
      </p:sp>
    </p:spTree>
    <p:extLst>
      <p:ext uri="{BB962C8B-B14F-4D97-AF65-F5344CB8AC3E}">
        <p14:creationId xmlns:p14="http://schemas.microsoft.com/office/powerpoint/2010/main" val="2628732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37364B86-C398-4570-BE0D-942CE5DB32EC}" type="datetimeFigureOut">
              <a:rPr lang="ru-RU" smtClean="0"/>
              <a:t>29.10.2019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3613644E-907C-4A7A-AB17-F518CC8F6999}" type="slidenum">
              <a:rPr lang="ru-RU" smtClean="0"/>
              <a:t>‹#›</a:t>
            </a:fld>
            <a:endParaRPr lang="ru-RU"/>
          </a:p>
        </p:txBody>
      </p:sp>
    </p:spTree>
    <p:extLst>
      <p:ext uri="{BB962C8B-B14F-4D97-AF65-F5344CB8AC3E}">
        <p14:creationId xmlns:p14="http://schemas.microsoft.com/office/powerpoint/2010/main" val="7573218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smtClean="0"/>
              <a:t>Образец заголовка</a:t>
            </a:r>
            <a:endParaRPr lang="ru-RU"/>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37364B86-C398-4570-BE0D-942CE5DB32EC}" type="datetimeFigureOut">
              <a:rPr lang="ru-RU" smtClean="0"/>
              <a:t>29.10.2019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3613644E-907C-4A7A-AB17-F518CC8F6999}" type="slidenum">
              <a:rPr lang="ru-RU" smtClean="0"/>
              <a:t>‹#›</a:t>
            </a:fld>
            <a:endParaRPr lang="ru-RU"/>
          </a:p>
        </p:txBody>
      </p:sp>
    </p:spTree>
    <p:extLst>
      <p:ext uri="{BB962C8B-B14F-4D97-AF65-F5344CB8AC3E}">
        <p14:creationId xmlns:p14="http://schemas.microsoft.com/office/powerpoint/2010/main" val="18648859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838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6172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37364B86-C398-4570-BE0D-942CE5DB32EC}" type="datetimeFigureOut">
              <a:rPr lang="ru-RU" smtClean="0"/>
              <a:t>29.10.2019</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3613644E-907C-4A7A-AB17-F518CC8F6999}" type="slidenum">
              <a:rPr lang="ru-RU" smtClean="0"/>
              <a:t>‹#›</a:t>
            </a:fld>
            <a:endParaRPr lang="ru-RU"/>
          </a:p>
        </p:txBody>
      </p:sp>
    </p:spTree>
    <p:extLst>
      <p:ext uri="{BB962C8B-B14F-4D97-AF65-F5344CB8AC3E}">
        <p14:creationId xmlns:p14="http://schemas.microsoft.com/office/powerpoint/2010/main" val="26951212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smtClean="0"/>
              <a:t>Образец заголовка</a:t>
            </a:r>
            <a:endParaRPr lang="ru-RU"/>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37364B86-C398-4570-BE0D-942CE5DB32EC}" type="datetimeFigureOut">
              <a:rPr lang="ru-RU" smtClean="0"/>
              <a:t>29.10.2019</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3613644E-907C-4A7A-AB17-F518CC8F6999}" type="slidenum">
              <a:rPr lang="ru-RU" smtClean="0"/>
              <a:t>‹#›</a:t>
            </a:fld>
            <a:endParaRPr lang="ru-RU"/>
          </a:p>
        </p:txBody>
      </p:sp>
    </p:spTree>
    <p:extLst>
      <p:ext uri="{BB962C8B-B14F-4D97-AF65-F5344CB8AC3E}">
        <p14:creationId xmlns:p14="http://schemas.microsoft.com/office/powerpoint/2010/main" val="31305216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37364B86-C398-4570-BE0D-942CE5DB32EC}" type="datetimeFigureOut">
              <a:rPr lang="ru-RU" smtClean="0"/>
              <a:t>29.10.2019</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3613644E-907C-4A7A-AB17-F518CC8F6999}" type="slidenum">
              <a:rPr lang="ru-RU" smtClean="0"/>
              <a:t>‹#›</a:t>
            </a:fld>
            <a:endParaRPr lang="ru-RU"/>
          </a:p>
        </p:txBody>
      </p:sp>
    </p:spTree>
    <p:extLst>
      <p:ext uri="{BB962C8B-B14F-4D97-AF65-F5344CB8AC3E}">
        <p14:creationId xmlns:p14="http://schemas.microsoft.com/office/powerpoint/2010/main" val="5290603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37364B86-C398-4570-BE0D-942CE5DB32EC}" type="datetimeFigureOut">
              <a:rPr lang="ru-RU" smtClean="0"/>
              <a:t>29.10.2019</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3613644E-907C-4A7A-AB17-F518CC8F6999}" type="slidenum">
              <a:rPr lang="ru-RU" smtClean="0"/>
              <a:t>‹#›</a:t>
            </a:fld>
            <a:endParaRPr lang="ru-RU"/>
          </a:p>
        </p:txBody>
      </p:sp>
    </p:spTree>
    <p:extLst>
      <p:ext uri="{BB962C8B-B14F-4D97-AF65-F5344CB8AC3E}">
        <p14:creationId xmlns:p14="http://schemas.microsoft.com/office/powerpoint/2010/main" val="42428475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37364B86-C398-4570-BE0D-942CE5DB32EC}" type="datetimeFigureOut">
              <a:rPr lang="ru-RU" smtClean="0"/>
              <a:t>29.10.2019</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3613644E-907C-4A7A-AB17-F518CC8F6999}" type="slidenum">
              <a:rPr lang="ru-RU" smtClean="0"/>
              <a:t>‹#›</a:t>
            </a:fld>
            <a:endParaRPr lang="ru-RU"/>
          </a:p>
        </p:txBody>
      </p:sp>
    </p:spTree>
    <p:extLst>
      <p:ext uri="{BB962C8B-B14F-4D97-AF65-F5344CB8AC3E}">
        <p14:creationId xmlns:p14="http://schemas.microsoft.com/office/powerpoint/2010/main" val="32879673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37364B86-C398-4570-BE0D-942CE5DB32EC}" type="datetimeFigureOut">
              <a:rPr lang="ru-RU" smtClean="0"/>
              <a:t>29.10.2019</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3613644E-907C-4A7A-AB17-F518CC8F6999}" type="slidenum">
              <a:rPr lang="ru-RU" smtClean="0"/>
              <a:t>‹#›</a:t>
            </a:fld>
            <a:endParaRPr lang="ru-RU"/>
          </a:p>
        </p:txBody>
      </p:sp>
    </p:spTree>
    <p:extLst>
      <p:ext uri="{BB962C8B-B14F-4D97-AF65-F5344CB8AC3E}">
        <p14:creationId xmlns:p14="http://schemas.microsoft.com/office/powerpoint/2010/main" val="24174486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7364B86-C398-4570-BE0D-942CE5DB32EC}" type="datetimeFigureOut">
              <a:rPr lang="ru-RU" smtClean="0"/>
              <a:t>29.10.2019</a:t>
            </a:fld>
            <a:endParaRPr lang="ru-RU"/>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613644E-907C-4A7A-AB17-F518CC8F6999}" type="slidenum">
              <a:rPr lang="ru-RU" smtClean="0"/>
              <a:t>‹#›</a:t>
            </a:fld>
            <a:endParaRPr lang="ru-RU"/>
          </a:p>
        </p:txBody>
      </p:sp>
    </p:spTree>
    <p:extLst>
      <p:ext uri="{BB962C8B-B14F-4D97-AF65-F5344CB8AC3E}">
        <p14:creationId xmlns:p14="http://schemas.microsoft.com/office/powerpoint/2010/main" val="413855774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52400"/>
            <a:ext cx="9144000" cy="1371600"/>
          </a:xfrm>
        </p:spPr>
        <p:txBody>
          <a:bodyPr>
            <a:noAutofit/>
          </a:bodyPr>
          <a:lstStyle/>
          <a:p>
            <a:r>
              <a:rPr lang="ru-RU" sz="4000" b="1" dirty="0"/>
              <a:t>Юридическая ответственность за земельные правонарушения</a:t>
            </a:r>
          </a:p>
        </p:txBody>
      </p:sp>
      <p:sp>
        <p:nvSpPr>
          <p:cNvPr id="3" name="Подзаголовок 2"/>
          <p:cNvSpPr>
            <a:spLocks noGrp="1"/>
          </p:cNvSpPr>
          <p:nvPr>
            <p:ph type="subTitle" idx="1"/>
          </p:nvPr>
        </p:nvSpPr>
        <p:spPr>
          <a:xfrm>
            <a:off x="831273" y="1773381"/>
            <a:ext cx="10875818" cy="4336473"/>
          </a:xfrm>
        </p:spPr>
        <p:txBody>
          <a:bodyPr/>
          <a:lstStyle/>
          <a:p>
            <a:pPr algn="just">
              <a:lnSpc>
                <a:spcPct val="150000"/>
              </a:lnSpc>
              <a:spcAft>
                <a:spcPts val="0"/>
              </a:spcAft>
            </a:pPr>
            <a:r>
              <a:rPr lang="ru-RU" dirty="0">
                <a:latin typeface="Times New Roman" panose="02020603050405020304" pitchFamily="18" charset="0"/>
                <a:ea typeface="Calibri" panose="020F0502020204030204" pitchFamily="34" charset="0"/>
                <a:cs typeface="Times New Roman" panose="02020603050405020304" pitchFamily="18" charset="0"/>
              </a:rPr>
              <a:t>1. </a:t>
            </a:r>
            <a:r>
              <a:rPr lang="ru-RU" sz="4000" dirty="0">
                <a:ea typeface="Calibri" panose="020F0502020204030204" pitchFamily="34" charset="0"/>
                <a:cs typeface="Times New Roman" panose="02020603050405020304" pitchFamily="18" charset="0"/>
              </a:rPr>
              <a:t>Понятие и особенности юридической ответственности за земельные правонарушения.</a:t>
            </a:r>
            <a:endParaRPr lang="ru-RU" sz="4000" dirty="0" smtClean="0">
              <a:effectLst/>
              <a:ea typeface="Calibri" panose="020F0502020204030204" pitchFamily="34" charset="0"/>
              <a:cs typeface="Times New Roman" panose="02020603050405020304" pitchFamily="18" charset="0"/>
            </a:endParaRPr>
          </a:p>
          <a:p>
            <a:pPr algn="just">
              <a:lnSpc>
                <a:spcPct val="150000"/>
              </a:lnSpc>
              <a:spcAft>
                <a:spcPts val="0"/>
              </a:spcAft>
            </a:pPr>
            <a:r>
              <a:rPr lang="ru-RU" sz="4000" dirty="0">
                <a:ea typeface="Calibri" panose="020F0502020204030204" pitchFamily="34" charset="0"/>
                <a:cs typeface="Times New Roman" panose="02020603050405020304" pitchFamily="18" charset="0"/>
              </a:rPr>
              <a:t>2. Формы и виды юридической ответственности за земельные правонарушения.</a:t>
            </a:r>
            <a:endParaRPr lang="ru-RU" sz="4000" dirty="0" smtClean="0">
              <a:effectLst/>
              <a:ea typeface="Calibri" panose="020F0502020204030204" pitchFamily="34" charset="0"/>
              <a:cs typeface="Times New Roman" panose="02020603050405020304" pitchFamily="18" charset="0"/>
            </a:endParaRPr>
          </a:p>
          <a:p>
            <a:pPr algn="just"/>
            <a:endParaRPr lang="ru-RU" dirty="0"/>
          </a:p>
        </p:txBody>
      </p:sp>
    </p:spTree>
    <p:extLst>
      <p:ext uri="{BB962C8B-B14F-4D97-AF65-F5344CB8AC3E}">
        <p14:creationId xmlns:p14="http://schemas.microsoft.com/office/powerpoint/2010/main" val="289114597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282575"/>
          </a:xfrm>
        </p:spPr>
        <p:txBody>
          <a:bodyPr>
            <a:normAutofit fontScale="90000"/>
          </a:bodyPr>
          <a:lstStyle/>
          <a:p>
            <a:endParaRPr lang="ru-RU" dirty="0"/>
          </a:p>
        </p:txBody>
      </p:sp>
      <p:sp>
        <p:nvSpPr>
          <p:cNvPr id="3" name="Объект 2"/>
          <p:cNvSpPr>
            <a:spLocks noGrp="1"/>
          </p:cNvSpPr>
          <p:nvPr>
            <p:ph idx="1"/>
          </p:nvPr>
        </p:nvSpPr>
        <p:spPr>
          <a:xfrm>
            <a:off x="406400" y="850900"/>
            <a:ext cx="11417300" cy="5676900"/>
          </a:xfrm>
        </p:spPr>
        <p:txBody>
          <a:bodyPr>
            <a:noAutofit/>
          </a:bodyPr>
          <a:lstStyle/>
          <a:p>
            <a:pPr marL="0" indent="0" algn="just">
              <a:buNone/>
            </a:pPr>
            <a:r>
              <a:rPr lang="ru-RU" sz="3200" dirty="0">
                <a:latin typeface="ArialMT"/>
              </a:rPr>
              <a:t>1. </a:t>
            </a:r>
            <a:r>
              <a:rPr lang="ru-RU" sz="3200" b="1" dirty="0">
                <a:latin typeface="Arial-BoldMT,Bold"/>
              </a:rPr>
              <a:t>Регистрация заведомо незаконных сделок с землей, если это деяние совершено из корыстной или иной личной заинтересованности должностным лицом с использованием своего служебного положения (ст. 170 УК РФ).</a:t>
            </a:r>
          </a:p>
          <a:p>
            <a:pPr algn="just"/>
            <a:r>
              <a:rPr lang="ru-RU" sz="3200" dirty="0">
                <a:latin typeface="ArialMT"/>
              </a:rPr>
              <a:t>Незаконной является сделка с землей, совершенная в нарушение положений ГК РФ и требований земельного законодательства. Прежде всего это сделки с землями, которые на основании закона исключены из оборота или ограничены в обороте, если в результате сделки происходит нарушение установленных ограничений.</a:t>
            </a:r>
          </a:p>
          <a:p>
            <a:pPr algn="just"/>
            <a:endParaRPr lang="ru-RU" sz="3200" dirty="0"/>
          </a:p>
        </p:txBody>
      </p:sp>
    </p:spTree>
    <p:extLst>
      <p:ext uri="{BB962C8B-B14F-4D97-AF65-F5344CB8AC3E}">
        <p14:creationId xmlns:p14="http://schemas.microsoft.com/office/powerpoint/2010/main" val="80350783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152399"/>
            <a:ext cx="10515600" cy="203201"/>
          </a:xfrm>
        </p:spPr>
        <p:txBody>
          <a:bodyPr>
            <a:normAutofit fontScale="90000"/>
          </a:bodyPr>
          <a:lstStyle/>
          <a:p>
            <a:endParaRPr lang="ru-RU" dirty="0"/>
          </a:p>
        </p:txBody>
      </p:sp>
      <p:sp>
        <p:nvSpPr>
          <p:cNvPr id="3" name="Объект 2"/>
          <p:cNvSpPr>
            <a:spLocks noGrp="1"/>
          </p:cNvSpPr>
          <p:nvPr>
            <p:ph idx="1"/>
          </p:nvPr>
        </p:nvSpPr>
        <p:spPr>
          <a:xfrm>
            <a:off x="838200" y="596900"/>
            <a:ext cx="10515600" cy="5580063"/>
          </a:xfrm>
        </p:spPr>
        <p:txBody>
          <a:bodyPr>
            <a:noAutofit/>
          </a:bodyPr>
          <a:lstStyle/>
          <a:p>
            <a:pPr marL="0" indent="0" algn="just">
              <a:buNone/>
            </a:pPr>
            <a:r>
              <a:rPr lang="ru-RU" sz="3600" dirty="0"/>
              <a:t>3. </a:t>
            </a:r>
            <a:r>
              <a:rPr lang="ru-RU" sz="3600" b="1" dirty="0"/>
              <a:t>Умышленное занижение размеров платежей за землю, если это деяние совершено </a:t>
            </a:r>
            <a:r>
              <a:rPr lang="ru-RU" sz="3600" b="1" dirty="0" smtClean="0"/>
              <a:t>из корыстной </a:t>
            </a:r>
            <a:r>
              <a:rPr lang="ru-RU" sz="3600" b="1" dirty="0"/>
              <a:t>или иной личной заинтересованности должностным лицом с использованием </a:t>
            </a:r>
            <a:r>
              <a:rPr lang="ru-RU" sz="3600" b="1" dirty="0" smtClean="0"/>
              <a:t>своего служебного положения </a:t>
            </a:r>
            <a:r>
              <a:rPr lang="ru-RU" sz="3600" b="1" dirty="0"/>
              <a:t>(ст. 170 УК РФ</a:t>
            </a:r>
            <a:r>
              <a:rPr lang="ru-RU" sz="3600" b="1" dirty="0" smtClean="0"/>
              <a:t>).</a:t>
            </a:r>
          </a:p>
          <a:p>
            <a:pPr algn="just"/>
            <a:r>
              <a:rPr lang="ru-RU" sz="3600" dirty="0"/>
              <a:t>Использование земли в Российской Федерации является платным. Формами платы </a:t>
            </a:r>
            <a:r>
              <a:rPr lang="ru-RU" sz="3600" dirty="0" smtClean="0"/>
              <a:t>за использование </a:t>
            </a:r>
            <a:r>
              <a:rPr lang="ru-RU" sz="3600" dirty="0"/>
              <a:t>земли (видами платежей за землю) являются земельный налог (до введения в </a:t>
            </a:r>
            <a:r>
              <a:rPr lang="ru-RU" sz="3600" dirty="0" smtClean="0"/>
              <a:t>действие налога </a:t>
            </a:r>
            <a:r>
              <a:rPr lang="ru-RU" sz="3600" dirty="0"/>
              <a:t>на недвижимость) и арендная плата.</a:t>
            </a:r>
          </a:p>
        </p:txBody>
      </p:sp>
    </p:spTree>
    <p:extLst>
      <p:ext uri="{BB962C8B-B14F-4D97-AF65-F5344CB8AC3E}">
        <p14:creationId xmlns:p14="http://schemas.microsoft.com/office/powerpoint/2010/main" val="149283107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215901"/>
            <a:ext cx="10515600" cy="190499"/>
          </a:xfrm>
        </p:spPr>
        <p:txBody>
          <a:bodyPr>
            <a:normAutofit fontScale="90000"/>
          </a:bodyPr>
          <a:lstStyle/>
          <a:p>
            <a:endParaRPr lang="ru-RU" dirty="0"/>
          </a:p>
        </p:txBody>
      </p:sp>
      <p:sp>
        <p:nvSpPr>
          <p:cNvPr id="3" name="Объект 2"/>
          <p:cNvSpPr>
            <a:spLocks noGrp="1"/>
          </p:cNvSpPr>
          <p:nvPr>
            <p:ph idx="1"/>
          </p:nvPr>
        </p:nvSpPr>
        <p:spPr>
          <a:xfrm>
            <a:off x="406400" y="584200"/>
            <a:ext cx="11442700" cy="5981700"/>
          </a:xfrm>
        </p:spPr>
        <p:txBody>
          <a:bodyPr>
            <a:normAutofit fontScale="92500"/>
          </a:bodyPr>
          <a:lstStyle/>
          <a:p>
            <a:pPr marL="0" indent="0" algn="just">
              <a:buNone/>
            </a:pPr>
            <a:r>
              <a:rPr lang="ru-RU" b="1" dirty="0" smtClean="0"/>
              <a:t>Внесение </a:t>
            </a:r>
            <a:r>
              <a:rPr lang="ru-RU" b="1" dirty="0"/>
              <a:t>заведомо ложных сведений в межевой план, технический план, акт обследования, проект межевания земельного участка или земельных участков либо карту-план </a:t>
            </a:r>
            <a:r>
              <a:rPr lang="ru-RU" b="1" dirty="0" smtClean="0"/>
              <a:t>территории (ст. </a:t>
            </a:r>
            <a:r>
              <a:rPr lang="ru-RU" b="1" dirty="0"/>
              <a:t>170.2. </a:t>
            </a:r>
            <a:r>
              <a:rPr lang="ru-RU" b="1" dirty="0" smtClean="0"/>
              <a:t>Уголовного кодекса РФ)</a:t>
            </a:r>
            <a:endParaRPr lang="ru-RU" dirty="0"/>
          </a:p>
          <a:p>
            <a:pPr algn="just"/>
            <a:r>
              <a:rPr lang="ru-RU" dirty="0"/>
              <a:t>Внесение кадастровым инженером заведомо ложных сведений в межевой план, технический план, акт обследования, проект межевания земельного участка или земельных участков либо карту-план территории или подлог документов, на основании которых были подготовлены межевой план, технический план, акт обследования, проект межевания земельного участка или земельных участков либо карта-план территории, если эти деяния причинили крупный ущерб гражданам, организациям или государству, -</a:t>
            </a:r>
          </a:p>
          <a:p>
            <a:pPr algn="just"/>
            <a:r>
              <a:rPr lang="ru-RU" b="1" dirty="0"/>
              <a:t>наказывается</a:t>
            </a:r>
            <a:r>
              <a:rPr lang="ru-RU" dirty="0"/>
              <a:t> штрафом в размере от ста тысяч до трехсот тысяч рублей или в размере заработной платы или иного дохода осужденного за период от одного года до двух лет, либо лишением права занимать определенные должности или заниматься определенной деятельностью на срок до трех лет, либо обязательными работами на срок до трехсот шестидесяти часов.</a:t>
            </a:r>
          </a:p>
          <a:p>
            <a:pPr marL="0" indent="0">
              <a:buNone/>
            </a:pPr>
            <a:endParaRPr lang="ru-RU" dirty="0"/>
          </a:p>
        </p:txBody>
      </p:sp>
    </p:spTree>
    <p:extLst>
      <p:ext uri="{BB962C8B-B14F-4D97-AF65-F5344CB8AC3E}">
        <p14:creationId xmlns:p14="http://schemas.microsoft.com/office/powerpoint/2010/main" val="367215149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6"/>
            <a:ext cx="10515600" cy="911224"/>
          </a:xfrm>
        </p:spPr>
        <p:txBody>
          <a:bodyPr>
            <a:normAutofit fontScale="90000"/>
          </a:bodyPr>
          <a:lstStyle/>
          <a:p>
            <a:pPr algn="ctr"/>
            <a:r>
              <a:rPr lang="ru-RU" b="1" dirty="0" smtClean="0"/>
              <a:t>Особенности ст.170, ст.170.2 Уголовного кодекса РФ</a:t>
            </a:r>
            <a:endParaRPr lang="ru-RU" b="1" dirty="0"/>
          </a:p>
        </p:txBody>
      </p:sp>
      <p:sp>
        <p:nvSpPr>
          <p:cNvPr id="3" name="Объект 2"/>
          <p:cNvSpPr>
            <a:spLocks noGrp="1"/>
          </p:cNvSpPr>
          <p:nvPr>
            <p:ph idx="1"/>
          </p:nvPr>
        </p:nvSpPr>
        <p:spPr>
          <a:xfrm>
            <a:off x="838200" y="1276350"/>
            <a:ext cx="10515600" cy="5172075"/>
          </a:xfrm>
        </p:spPr>
        <p:txBody>
          <a:bodyPr>
            <a:normAutofit/>
          </a:bodyPr>
          <a:lstStyle/>
          <a:p>
            <a:pPr algn="just"/>
            <a:r>
              <a:rPr lang="ru-RU" dirty="0" smtClean="0"/>
              <a:t>специальный субъект, </a:t>
            </a:r>
            <a:r>
              <a:rPr lang="ru-RU" dirty="0"/>
              <a:t>который может совершить данные преступления </a:t>
            </a:r>
            <a:r>
              <a:rPr lang="ru-RU" dirty="0" smtClean="0"/>
              <a:t> - должностное </a:t>
            </a:r>
            <a:r>
              <a:rPr lang="ru-RU" dirty="0"/>
              <a:t>лицо. </a:t>
            </a:r>
            <a:endParaRPr lang="ru-RU" dirty="0" smtClean="0"/>
          </a:p>
          <a:p>
            <a:pPr algn="just"/>
            <a:r>
              <a:rPr lang="ru-RU" dirty="0" smtClean="0"/>
              <a:t>для </a:t>
            </a:r>
            <a:r>
              <a:rPr lang="ru-RU" dirty="0"/>
              <a:t>обоих составов характерен прямой умысел, о </a:t>
            </a:r>
            <a:r>
              <a:rPr lang="ru-RU" dirty="0" smtClean="0"/>
              <a:t>чем свидетельствуют </a:t>
            </a:r>
            <a:r>
              <a:rPr lang="ru-RU" dirty="0"/>
              <a:t>такие формулировки уголовного закона, как «</a:t>
            </a:r>
            <a:r>
              <a:rPr lang="ru-RU" dirty="0" smtClean="0"/>
              <a:t>внесение заведомо </a:t>
            </a:r>
            <a:r>
              <a:rPr lang="ru-RU" dirty="0"/>
              <a:t>ложных сведений», «регистрация заведомо незаконных сделок».</a:t>
            </a:r>
          </a:p>
          <a:p>
            <a:pPr algn="just"/>
            <a:r>
              <a:rPr lang="ru-RU" dirty="0" smtClean="0"/>
              <a:t>общественная опасность этих деяний состоит в искажении действительной </a:t>
            </a:r>
            <a:r>
              <a:rPr lang="ru-RU" dirty="0"/>
              <a:t>воли государства, нарушении установленного </a:t>
            </a:r>
            <a:r>
              <a:rPr lang="ru-RU" dirty="0" smtClean="0"/>
              <a:t>порядка осуществления </a:t>
            </a:r>
            <a:r>
              <a:rPr lang="ru-RU" dirty="0"/>
              <a:t>экономической деятельности, придании законного </a:t>
            </a:r>
            <a:r>
              <a:rPr lang="ru-RU" dirty="0" smtClean="0"/>
              <a:t>характера сведениям</a:t>
            </a:r>
            <a:r>
              <a:rPr lang="ru-RU" dirty="0"/>
              <a:t>, не соответствующим действительности и сделкам, </a:t>
            </a:r>
            <a:r>
              <a:rPr lang="ru-RU" dirty="0" smtClean="0"/>
              <a:t>нарушающим требования </a:t>
            </a:r>
            <a:r>
              <a:rPr lang="ru-RU" dirty="0"/>
              <a:t>закона.</a:t>
            </a:r>
          </a:p>
        </p:txBody>
      </p:sp>
    </p:spTree>
    <p:extLst>
      <p:ext uri="{BB962C8B-B14F-4D97-AF65-F5344CB8AC3E}">
        <p14:creationId xmlns:p14="http://schemas.microsoft.com/office/powerpoint/2010/main" val="107624570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806449"/>
          </a:xfrm>
        </p:spPr>
        <p:txBody>
          <a:bodyPr>
            <a:normAutofit fontScale="90000"/>
          </a:bodyPr>
          <a:lstStyle/>
          <a:p>
            <a:pPr algn="ctr"/>
            <a:r>
              <a:rPr lang="ru-RU" sz="2800" b="1" dirty="0"/>
              <a:t>УК РФ Статья 246. Нарушение правил охраны окружающей среды при производстве работ</a:t>
            </a:r>
            <a:br>
              <a:rPr lang="ru-RU" sz="2800" b="1" dirty="0"/>
            </a:br>
            <a:endParaRPr lang="ru-RU" sz="2800" b="1" dirty="0"/>
          </a:p>
        </p:txBody>
      </p:sp>
      <p:sp>
        <p:nvSpPr>
          <p:cNvPr id="3" name="Объект 2"/>
          <p:cNvSpPr>
            <a:spLocks noGrp="1"/>
          </p:cNvSpPr>
          <p:nvPr>
            <p:ph idx="1"/>
          </p:nvPr>
        </p:nvSpPr>
        <p:spPr>
          <a:xfrm>
            <a:off x="838200" y="1171575"/>
            <a:ext cx="10515600" cy="5391150"/>
          </a:xfrm>
        </p:spPr>
        <p:txBody>
          <a:bodyPr>
            <a:normAutofit fontScale="92500" lnSpcReduction="20000"/>
          </a:bodyPr>
          <a:lstStyle/>
          <a:p>
            <a:pPr algn="just"/>
            <a:r>
              <a:rPr lang="ru-RU" dirty="0" smtClean="0"/>
              <a:t>Нарушение </a:t>
            </a:r>
            <a:r>
              <a:rPr lang="ru-RU" dirty="0"/>
              <a:t>правил охраны окружающей среды при проектировании, размещении, строительстве, вводе в эксплуатацию и эксплуатации промышленных, сельскохозяйственных, научных и иных объектов лицами, ответственными за соблюдение этих правил, если это повлекло существенное изменение радиоактивного фона, причинение вреда здоровью человека, массовую гибель животных либо иные тяжкие последствия, -</a:t>
            </a:r>
          </a:p>
          <a:p>
            <a:pPr algn="just"/>
            <a:r>
              <a:rPr lang="ru-RU" b="1" dirty="0"/>
              <a:t>наказывается</a:t>
            </a:r>
            <a:r>
              <a:rPr lang="ru-RU" dirty="0"/>
              <a:t> штрафом в размере до ста двадцати тысяч рублей или в размере заработной платы или иного дохода осужденного за период до одного года, либо обязательными работами на срок до четырехсот восьмидесяти часов, либо исправительными работами на срок до двух лет, либо принудительными работами на срок до пяти лет с лишением права занимать определенные должности или заниматься определенной деятельностью на срок до трех лет или без такового, либо лишением свободы на срок до пяти лет с лишением права занимать определенные должности или заниматься определенной деятельностью на срок до трех лет или без такового.</a:t>
            </a:r>
          </a:p>
        </p:txBody>
      </p:sp>
    </p:spTree>
    <p:extLst>
      <p:ext uri="{BB962C8B-B14F-4D97-AF65-F5344CB8AC3E}">
        <p14:creationId xmlns:p14="http://schemas.microsoft.com/office/powerpoint/2010/main" val="42496687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609600"/>
            <a:ext cx="10515600" cy="127000"/>
          </a:xfrm>
        </p:spPr>
        <p:txBody>
          <a:bodyPr>
            <a:normAutofit fontScale="90000"/>
          </a:bodyPr>
          <a:lstStyle/>
          <a:p>
            <a:pPr algn="ctr"/>
            <a:r>
              <a:rPr lang="ru-RU" b="1" dirty="0"/>
              <a:t>Порча </a:t>
            </a:r>
            <a:r>
              <a:rPr lang="ru-RU" b="1" dirty="0" smtClean="0"/>
              <a:t>земли (ст.254 УК РФ)</a:t>
            </a:r>
            <a:r>
              <a:rPr lang="ru-RU" dirty="0"/>
              <a:t/>
            </a:r>
            <a:br>
              <a:rPr lang="ru-RU" dirty="0"/>
            </a:br>
            <a:endParaRPr lang="ru-RU" dirty="0"/>
          </a:p>
        </p:txBody>
      </p:sp>
      <p:sp>
        <p:nvSpPr>
          <p:cNvPr id="3" name="Объект 2"/>
          <p:cNvSpPr>
            <a:spLocks noGrp="1"/>
          </p:cNvSpPr>
          <p:nvPr>
            <p:ph idx="1"/>
          </p:nvPr>
        </p:nvSpPr>
        <p:spPr>
          <a:xfrm>
            <a:off x="419100" y="609600"/>
            <a:ext cx="11303000" cy="5981700"/>
          </a:xfrm>
        </p:spPr>
        <p:txBody>
          <a:bodyPr>
            <a:normAutofit/>
          </a:bodyPr>
          <a:lstStyle/>
          <a:p>
            <a:pPr marL="0" indent="0" algn="just">
              <a:buNone/>
            </a:pPr>
            <a:r>
              <a:rPr lang="ru-RU" dirty="0"/>
              <a:t>Отравление, загрязнение или иная порча земли вредными продуктами хозяйственной или иной деятельности вследствие нарушения правил обращения с удобрениями, стимуляторами роста растений, ядохимикатами и иными опасными химическими или биологическими веществами при их хранении, использовании и транспортировке, повлекшие причинение вреда здоровью человека или окружающей среде, -</a:t>
            </a:r>
          </a:p>
          <a:p>
            <a:pPr marL="0" indent="0" algn="just">
              <a:buNone/>
            </a:pPr>
            <a:r>
              <a:rPr lang="ru-RU" b="1" dirty="0"/>
              <a:t>наказываются </a:t>
            </a:r>
            <a:r>
              <a:rPr lang="ru-RU" dirty="0"/>
              <a:t>штрафом в размере до двухсот тысяч рублей или в размере заработной платы или иного дохода осужденного за период до восемнадцати месяцев, либо лишением права занимать определенные должности или заниматься определенной деятельностью на срок до трех лет, либо обязательными работами на срок до четырехсот восьмидесяти часов, либо исправительными работами на срок до двух лет.</a:t>
            </a:r>
          </a:p>
          <a:p>
            <a:pPr algn="just"/>
            <a:endParaRPr lang="ru-RU" dirty="0"/>
          </a:p>
        </p:txBody>
      </p:sp>
    </p:spTree>
    <p:extLst>
      <p:ext uri="{BB962C8B-B14F-4D97-AF65-F5344CB8AC3E}">
        <p14:creationId xmlns:p14="http://schemas.microsoft.com/office/powerpoint/2010/main" val="135258231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498475"/>
          </a:xfrm>
        </p:spPr>
        <p:txBody>
          <a:bodyPr>
            <a:normAutofit fontScale="90000"/>
          </a:bodyPr>
          <a:lstStyle/>
          <a:p>
            <a:pPr algn="ctr"/>
            <a:r>
              <a:rPr lang="ru-RU" dirty="0" smtClean="0"/>
              <a:t>Административная ответственность</a:t>
            </a:r>
            <a:endParaRPr lang="ru-RU" dirty="0"/>
          </a:p>
        </p:txBody>
      </p:sp>
      <p:sp>
        <p:nvSpPr>
          <p:cNvPr id="3" name="Объект 2"/>
          <p:cNvSpPr>
            <a:spLocks noGrp="1"/>
          </p:cNvSpPr>
          <p:nvPr>
            <p:ph idx="1"/>
          </p:nvPr>
        </p:nvSpPr>
        <p:spPr>
          <a:xfrm>
            <a:off x="838200" y="1066800"/>
            <a:ext cx="10515600" cy="5110163"/>
          </a:xfrm>
        </p:spPr>
        <p:txBody>
          <a:bodyPr>
            <a:normAutofit/>
          </a:bodyPr>
          <a:lstStyle/>
          <a:p>
            <a:pPr algn="just"/>
            <a:r>
              <a:rPr lang="ru-RU" sz="3600" b="1" dirty="0"/>
              <a:t>Административным правонарушением </a:t>
            </a:r>
            <a:r>
              <a:rPr lang="ru-RU" sz="3600" dirty="0"/>
              <a:t>признается противоправное, виновное </a:t>
            </a:r>
            <a:r>
              <a:rPr lang="ru-RU" sz="3600" dirty="0" smtClean="0"/>
              <a:t>действие (бездействие</a:t>
            </a:r>
            <a:r>
              <a:rPr lang="ru-RU" sz="3600" dirty="0"/>
              <a:t>) физического или юридического лица, за которое Кодексом об </a:t>
            </a:r>
            <a:r>
              <a:rPr lang="ru-RU" sz="3600" dirty="0" smtClean="0"/>
              <a:t>административных правонарушениях </a:t>
            </a:r>
            <a:r>
              <a:rPr lang="ru-RU" sz="3600" dirty="0"/>
              <a:t>Российской Федерации (КоАП РФ) или законами субъектов Российской Федерации </a:t>
            </a:r>
            <a:r>
              <a:rPr lang="ru-RU" sz="3600" dirty="0" smtClean="0"/>
              <a:t>об административных </a:t>
            </a:r>
            <a:r>
              <a:rPr lang="ru-RU" sz="3600" dirty="0"/>
              <a:t>правонарушениях установлена административная ответственность.</a:t>
            </a:r>
          </a:p>
        </p:txBody>
      </p:sp>
    </p:spTree>
    <p:extLst>
      <p:ext uri="{BB962C8B-B14F-4D97-AF65-F5344CB8AC3E}">
        <p14:creationId xmlns:p14="http://schemas.microsoft.com/office/powerpoint/2010/main" val="19839816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282575"/>
          </a:xfrm>
        </p:spPr>
        <p:txBody>
          <a:bodyPr>
            <a:noAutofit/>
          </a:bodyPr>
          <a:lstStyle/>
          <a:p>
            <a:pPr algn="ctr"/>
            <a:r>
              <a:rPr lang="ru-RU" sz="2800" b="1"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Особенности применения мер административной ответственности</a:t>
            </a:r>
            <a:endParaRPr lang="ru-RU" sz="2800" dirty="0"/>
          </a:p>
        </p:txBody>
      </p:sp>
      <p:sp>
        <p:nvSpPr>
          <p:cNvPr id="3" name="Объект 2"/>
          <p:cNvSpPr>
            <a:spLocks noGrp="1"/>
          </p:cNvSpPr>
          <p:nvPr>
            <p:ph idx="1"/>
          </p:nvPr>
        </p:nvSpPr>
        <p:spPr>
          <a:xfrm>
            <a:off x="419100" y="889000"/>
            <a:ext cx="11366500" cy="5689600"/>
          </a:xfrm>
        </p:spPr>
        <p:txBody>
          <a:bodyPr>
            <a:normAutofit fontScale="70000" lnSpcReduction="20000"/>
          </a:bodyPr>
          <a:lstStyle/>
          <a:p>
            <a:pPr marL="685800" indent="-457200" algn="just">
              <a:lnSpc>
                <a:spcPct val="150000"/>
              </a:lnSpc>
              <a:buFont typeface="Wingdings" panose="05000000000000000000" pitchFamily="2" charset="2"/>
              <a:buChar char="Ø"/>
            </a:pPr>
            <a:r>
              <a:rPr lang="ru-RU" b="1" dirty="0" smtClean="0">
                <a:latin typeface="Times New Roman" panose="02020603050405020304" pitchFamily="18" charset="0"/>
                <a:ea typeface="Calibri" panose="020F0502020204030204" pitchFamily="34" charset="0"/>
                <a:cs typeface="Times New Roman" panose="02020603050405020304" pitchFamily="18" charset="0"/>
              </a:rPr>
              <a:t>во-первых</a:t>
            </a:r>
            <a:r>
              <a:rPr lang="ru-RU" b="1" dirty="0">
                <a:latin typeface="Times New Roman" panose="02020603050405020304" pitchFamily="18" charset="0"/>
                <a:ea typeface="Calibri" panose="020F0502020204030204" pitchFamily="34" charset="0"/>
                <a:cs typeface="Times New Roman" panose="02020603050405020304" pitchFamily="18" charset="0"/>
              </a:rPr>
              <a:t>,</a:t>
            </a:r>
            <a:r>
              <a:rPr lang="ru-RU" dirty="0">
                <a:latin typeface="Times New Roman" panose="02020603050405020304" pitchFamily="18" charset="0"/>
                <a:ea typeface="Calibri" panose="020F0502020204030204" pitchFamily="34" charset="0"/>
                <a:cs typeface="Times New Roman" panose="02020603050405020304" pitchFamily="18" charset="0"/>
              </a:rPr>
              <a:t> проявляется в форме более активного (оперативного) реагирования на совершенное земельное правонарушение. Для ее применения не требуется проведения дознания, предварительного следствия. Административная ответственность должна применяться в течение двухмесячного срока со дня совершения </a:t>
            </a:r>
            <a:r>
              <a:rPr lang="ru-RU" dirty="0" smtClean="0">
                <a:latin typeface="Times New Roman" panose="02020603050405020304" pitchFamily="18" charset="0"/>
                <a:ea typeface="Calibri" panose="020F0502020204030204" pitchFamily="34" charset="0"/>
                <a:cs typeface="Times New Roman" panose="02020603050405020304" pitchFamily="18" charset="0"/>
              </a:rPr>
              <a:t>правонарушения;</a:t>
            </a:r>
            <a:endParaRPr lang="ru-RU" sz="2000" dirty="0" smtClean="0">
              <a:latin typeface="Calibri" panose="020F0502020204030204" pitchFamily="34" charset="0"/>
              <a:ea typeface="Calibri" panose="020F0502020204030204" pitchFamily="34" charset="0"/>
              <a:cs typeface="Times New Roman" panose="02020603050405020304" pitchFamily="18" charset="0"/>
            </a:endParaRPr>
          </a:p>
          <a:p>
            <a:pPr marL="685800" indent="-457200" algn="just">
              <a:lnSpc>
                <a:spcPct val="150000"/>
              </a:lnSpc>
              <a:spcAft>
                <a:spcPts val="0"/>
              </a:spcAft>
              <a:buFont typeface="Wingdings" panose="05000000000000000000" pitchFamily="2" charset="2"/>
              <a:buChar char="Ø"/>
            </a:pPr>
            <a:r>
              <a:rPr lang="ru-RU" b="1" dirty="0" smtClean="0">
                <a:latin typeface="Times New Roman" panose="02020603050405020304" pitchFamily="18" charset="0"/>
                <a:ea typeface="Calibri" panose="020F0502020204030204" pitchFamily="34" charset="0"/>
                <a:cs typeface="Times New Roman" panose="02020603050405020304" pitchFamily="18" charset="0"/>
              </a:rPr>
              <a:t>во-вторых</a:t>
            </a:r>
            <a:r>
              <a:rPr lang="ru-RU" b="1" dirty="0">
                <a:latin typeface="Times New Roman" panose="02020603050405020304" pitchFamily="18" charset="0"/>
                <a:ea typeface="Calibri" panose="020F0502020204030204" pitchFamily="34" charset="0"/>
                <a:cs typeface="Times New Roman" panose="02020603050405020304" pitchFamily="18" charset="0"/>
              </a:rPr>
              <a:t>, </a:t>
            </a:r>
            <a:r>
              <a:rPr lang="ru-RU" dirty="0">
                <a:latin typeface="Times New Roman" panose="02020603050405020304" pitchFamily="18" charset="0"/>
                <a:ea typeface="Calibri" panose="020F0502020204030204" pitchFamily="34" charset="0"/>
                <a:cs typeface="Times New Roman" panose="02020603050405020304" pitchFamily="18" charset="0"/>
              </a:rPr>
              <a:t>применяется независимо от наступления вредных последствий, причинения или </a:t>
            </a:r>
            <a:r>
              <a:rPr lang="ru-RU" dirty="0" err="1">
                <a:latin typeface="Times New Roman" panose="02020603050405020304" pitchFamily="18" charset="0"/>
                <a:ea typeface="Calibri" panose="020F0502020204030204" pitchFamily="34" charset="0"/>
                <a:cs typeface="Times New Roman" panose="02020603050405020304" pitchFamily="18" charset="0"/>
              </a:rPr>
              <a:t>непричинения</a:t>
            </a:r>
            <a:r>
              <a:rPr lang="ru-RU" dirty="0">
                <a:latin typeface="Times New Roman" panose="02020603050405020304" pitchFamily="18" charset="0"/>
                <a:ea typeface="Calibri" panose="020F0502020204030204" pitchFamily="34" charset="0"/>
                <a:cs typeface="Times New Roman" panose="02020603050405020304" pitchFamily="18" charset="0"/>
              </a:rPr>
              <a:t> вреда, поскольку она преследует цель дальнейшего предупреждения и воспитания правонарушителей, пресечения нарушений установленного правопорядка, недопущения превращения их в общественно опасные противоправные </a:t>
            </a:r>
            <a:r>
              <a:rPr lang="ru-RU" dirty="0" smtClean="0">
                <a:latin typeface="Times New Roman" panose="02020603050405020304" pitchFamily="18" charset="0"/>
                <a:ea typeface="Calibri" panose="020F0502020204030204" pitchFamily="34" charset="0"/>
                <a:cs typeface="Times New Roman" panose="02020603050405020304" pitchFamily="18" charset="0"/>
              </a:rPr>
              <a:t>деяния;</a:t>
            </a:r>
            <a:endParaRPr lang="ru-RU" sz="2000" dirty="0" smtClean="0">
              <a:latin typeface="Calibri" panose="020F0502020204030204" pitchFamily="34" charset="0"/>
              <a:ea typeface="Calibri" panose="020F0502020204030204" pitchFamily="34" charset="0"/>
              <a:cs typeface="Times New Roman" panose="02020603050405020304" pitchFamily="18" charset="0"/>
            </a:endParaRPr>
          </a:p>
          <a:p>
            <a:pPr marL="685800" indent="-457200" algn="just">
              <a:lnSpc>
                <a:spcPct val="150000"/>
              </a:lnSpc>
              <a:spcAft>
                <a:spcPts val="0"/>
              </a:spcAft>
              <a:buFont typeface="Wingdings" panose="05000000000000000000" pitchFamily="2" charset="2"/>
              <a:buChar char="Ø"/>
            </a:pPr>
            <a:r>
              <a:rPr lang="ru-RU" b="1" dirty="0" smtClean="0">
                <a:latin typeface="Times New Roman" panose="02020603050405020304" pitchFamily="18" charset="0"/>
                <a:ea typeface="Calibri" panose="020F0502020204030204" pitchFamily="34" charset="0"/>
                <a:cs typeface="Times New Roman" panose="02020603050405020304" pitchFamily="18" charset="0"/>
              </a:rPr>
              <a:t>в-третьих</a:t>
            </a:r>
            <a:r>
              <a:rPr lang="ru-RU" b="1" dirty="0">
                <a:latin typeface="Times New Roman" panose="02020603050405020304" pitchFamily="18" charset="0"/>
                <a:ea typeface="Calibri" panose="020F0502020204030204" pitchFamily="34" charset="0"/>
                <a:cs typeface="Times New Roman" panose="02020603050405020304" pitchFamily="18" charset="0"/>
              </a:rPr>
              <a:t>, </a:t>
            </a:r>
            <a:r>
              <a:rPr lang="ru-RU" dirty="0">
                <a:latin typeface="Times New Roman" panose="02020603050405020304" pitchFamily="18" charset="0"/>
                <a:ea typeface="Calibri" panose="020F0502020204030204" pitchFamily="34" charset="0"/>
                <a:cs typeface="Times New Roman" panose="02020603050405020304" pitchFamily="18" charset="0"/>
              </a:rPr>
              <a:t>накладывается на </a:t>
            </a:r>
            <a:r>
              <a:rPr lang="ru-RU" dirty="0" smtClean="0">
                <a:latin typeface="Times New Roman" panose="02020603050405020304" pitchFamily="18" charset="0"/>
                <a:ea typeface="Calibri" panose="020F0502020204030204" pitchFamily="34" charset="0"/>
                <a:cs typeface="Times New Roman" panose="02020603050405020304" pitchFamily="18" charset="0"/>
              </a:rPr>
              <a:t>юридических </a:t>
            </a:r>
            <a:r>
              <a:rPr lang="ru-RU" dirty="0">
                <a:latin typeface="Times New Roman" panose="02020603050405020304" pitchFamily="18" charset="0"/>
                <a:ea typeface="Calibri" panose="020F0502020204030204" pitchFamily="34" charset="0"/>
                <a:cs typeface="Times New Roman" panose="02020603050405020304" pitchFamily="18" charset="0"/>
              </a:rPr>
              <a:t>и </a:t>
            </a:r>
            <a:r>
              <a:rPr lang="ru-RU" dirty="0" smtClean="0">
                <a:latin typeface="Times New Roman" panose="02020603050405020304" pitchFamily="18" charset="0"/>
                <a:ea typeface="Calibri" panose="020F0502020204030204" pitchFamily="34" charset="0"/>
                <a:cs typeface="Times New Roman" panose="02020603050405020304" pitchFamily="18" charset="0"/>
              </a:rPr>
              <a:t>должностных лиц, наделенных </a:t>
            </a:r>
            <a:r>
              <a:rPr lang="ru-RU" dirty="0">
                <a:latin typeface="Times New Roman" panose="02020603050405020304" pitchFamily="18" charset="0"/>
                <a:ea typeface="Calibri" panose="020F0502020204030204" pitchFamily="34" charset="0"/>
                <a:cs typeface="Times New Roman" panose="02020603050405020304" pitchFamily="18" charset="0"/>
              </a:rPr>
              <a:t>властными либо организационно-распорядительными полномочиями по распределению </a:t>
            </a:r>
            <a:r>
              <a:rPr lang="ru-RU" dirty="0" smtClean="0">
                <a:latin typeface="Times New Roman" panose="02020603050405020304" pitchFamily="18" charset="0"/>
                <a:ea typeface="Calibri" panose="020F0502020204030204" pitchFamily="34" charset="0"/>
                <a:cs typeface="Times New Roman" panose="02020603050405020304" pitchFamily="18" charset="0"/>
              </a:rPr>
              <a:t>и</a:t>
            </a:r>
            <a:r>
              <a:rPr lang="ru-RU" sz="2000" dirty="0">
                <a:latin typeface="Calibri" panose="020F0502020204030204" pitchFamily="34" charset="0"/>
                <a:ea typeface="Calibri" panose="020F0502020204030204" pitchFamily="34" charset="0"/>
                <a:cs typeface="Times New Roman" panose="02020603050405020304" pitchFamily="18" charset="0"/>
              </a:rPr>
              <a:t> </a:t>
            </a:r>
            <a:r>
              <a:rPr lang="ru-RU" dirty="0" smtClean="0">
                <a:latin typeface="Times New Roman" panose="02020603050405020304" pitchFamily="18" charset="0"/>
                <a:ea typeface="Calibri" panose="020F0502020204030204" pitchFamily="34" charset="0"/>
                <a:cs typeface="Times New Roman" panose="02020603050405020304" pitchFamily="18" charset="0"/>
              </a:rPr>
              <a:t>перераспределению </a:t>
            </a:r>
            <a:r>
              <a:rPr lang="ru-RU" dirty="0">
                <a:latin typeface="Times New Roman" panose="02020603050405020304" pitchFamily="18" charset="0"/>
                <a:ea typeface="Calibri" panose="020F0502020204030204" pitchFamily="34" charset="0"/>
                <a:cs typeface="Times New Roman" panose="02020603050405020304" pitchFamily="18" charset="0"/>
              </a:rPr>
              <a:t>(изъятию и выкупу земли), а также на граждан, достигших 16-летнего возраста.</a:t>
            </a:r>
            <a:endParaRPr lang="ru-RU" sz="2000" dirty="0">
              <a:latin typeface="Calibri" panose="020F0502020204030204" pitchFamily="34" charset="0"/>
              <a:ea typeface="Calibri" panose="020F0502020204030204" pitchFamily="34" charset="0"/>
              <a:cs typeface="Times New Roman" panose="02020603050405020304" pitchFamily="18" charset="0"/>
            </a:endParaRPr>
          </a:p>
          <a:p>
            <a:endParaRPr lang="ru-RU" dirty="0"/>
          </a:p>
        </p:txBody>
      </p:sp>
    </p:spTree>
    <p:extLst>
      <p:ext uri="{BB962C8B-B14F-4D97-AF65-F5344CB8AC3E}">
        <p14:creationId xmlns:p14="http://schemas.microsoft.com/office/powerpoint/2010/main" val="194402486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523875"/>
          </a:xfrm>
        </p:spPr>
        <p:txBody>
          <a:bodyPr>
            <a:normAutofit fontScale="90000"/>
          </a:bodyPr>
          <a:lstStyle/>
          <a:p>
            <a:pPr algn="ctr"/>
            <a:r>
              <a:rPr lang="ru-RU" b="1" dirty="0" smtClean="0"/>
              <a:t>Административные наказания</a:t>
            </a:r>
            <a:endParaRPr lang="ru-RU" b="1" dirty="0"/>
          </a:p>
        </p:txBody>
      </p:sp>
      <p:sp>
        <p:nvSpPr>
          <p:cNvPr id="4" name="Rectangle 1"/>
          <p:cNvSpPr>
            <a:spLocks noGrp="1" noChangeArrowheads="1"/>
          </p:cNvSpPr>
          <p:nvPr>
            <p:ph idx="1"/>
          </p:nvPr>
        </p:nvSpPr>
        <p:spPr bwMode="auto">
          <a:xfrm>
            <a:off x="838201" y="1069178"/>
            <a:ext cx="10718800" cy="4927606"/>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7935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ru-RU" altLang="ru-RU" sz="2400" b="0" i="0" u="none" strike="noStrike" cap="none" normalizeH="0" baseline="0" dirty="0" smtClean="0">
                <a:ln>
                  <a:noFill/>
                </a:ln>
                <a:solidFill>
                  <a:srgbClr val="333333"/>
                </a:solidFill>
                <a:effectLst/>
                <a:cs typeface="Arial" panose="020B0604020202020204" pitchFamily="34" charset="0"/>
              </a:rPr>
              <a:t>1) предупреждение;</a:t>
            </a:r>
            <a:endParaRPr kumimoji="0" lang="ru-RU" altLang="ru-RU" sz="2400" b="0" i="0" u="none" strike="noStrike" cap="none" normalizeH="0" baseline="0" dirty="0" smtClean="0">
              <a:ln>
                <a:noFill/>
              </a:ln>
              <a:solidFill>
                <a:schemeClr val="tx1"/>
              </a:solidFill>
              <a:effectLst/>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altLang="ru-RU" sz="2400" b="0" i="0" u="none" strike="noStrike" cap="none" normalizeH="0" baseline="0" dirty="0" smtClean="0">
                <a:ln>
                  <a:noFill/>
                </a:ln>
                <a:solidFill>
                  <a:srgbClr val="333333"/>
                </a:solidFill>
                <a:effectLst/>
                <a:cs typeface="Arial" panose="020B0604020202020204" pitchFamily="34" charset="0"/>
              </a:rPr>
              <a:t>2) административный штраф;</a:t>
            </a:r>
            <a:endParaRPr kumimoji="0" lang="ru-RU" altLang="ru-RU" sz="2400" b="0" i="0" u="none" strike="noStrike" cap="none" normalizeH="0" baseline="0" dirty="0" smtClean="0">
              <a:ln>
                <a:noFill/>
              </a:ln>
              <a:solidFill>
                <a:schemeClr val="tx1"/>
              </a:solidFill>
              <a:effectLst/>
            </a:endParaRPr>
          </a:p>
          <a:p>
            <a:pPr marL="0" marR="0" lvl="0" indent="0" algn="just" defTabSz="914400" rtl="0" eaLnBrk="0" fontAlgn="base" latinLnBrk="0" hangingPunct="0">
              <a:lnSpc>
                <a:spcPct val="100000"/>
              </a:lnSpc>
              <a:spcBef>
                <a:spcPct val="0"/>
              </a:spcBef>
              <a:spcAft>
                <a:spcPct val="0"/>
              </a:spcAft>
              <a:buClrTx/>
              <a:buSzTx/>
              <a:buFontTx/>
              <a:buNone/>
              <a:tabLst/>
            </a:pPr>
            <a:r>
              <a:rPr lang="ru-RU" altLang="ru-RU" sz="2400" dirty="0" smtClean="0">
                <a:solidFill>
                  <a:srgbClr val="333333"/>
                </a:solidFill>
                <a:cs typeface="Arial" panose="020B0604020202020204" pitchFamily="34" charset="0"/>
              </a:rPr>
              <a:t>4</a:t>
            </a:r>
            <a:r>
              <a:rPr kumimoji="0" lang="ru-RU" altLang="ru-RU" sz="2400" b="0" i="0" u="none" strike="noStrike" cap="none" normalizeH="0" baseline="0" dirty="0" smtClean="0">
                <a:ln>
                  <a:noFill/>
                </a:ln>
                <a:solidFill>
                  <a:srgbClr val="333333"/>
                </a:solidFill>
                <a:effectLst/>
                <a:cs typeface="Arial" panose="020B0604020202020204" pitchFamily="34" charset="0"/>
              </a:rPr>
              <a:t>) конфискация орудия совершения или предмета административного правонарушения;</a:t>
            </a:r>
            <a:endParaRPr kumimoji="0" lang="ru-RU" altLang="ru-RU" sz="2400" b="0" i="0" u="none" strike="noStrike" cap="none" normalizeH="0" baseline="0" dirty="0" smtClean="0">
              <a:ln>
                <a:noFill/>
              </a:ln>
              <a:solidFill>
                <a:schemeClr val="tx1"/>
              </a:solidFill>
              <a:effectLst/>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altLang="ru-RU" sz="2400" b="0" i="0" u="none" strike="noStrike" cap="none" normalizeH="0" baseline="0" dirty="0" smtClean="0">
                <a:ln>
                  <a:noFill/>
                </a:ln>
                <a:solidFill>
                  <a:srgbClr val="333333"/>
                </a:solidFill>
                <a:effectLst/>
                <a:cs typeface="Arial" panose="020B0604020202020204" pitchFamily="34" charset="0"/>
              </a:rPr>
              <a:t>5) лишение специального права, предоставленного физическому лицу;</a:t>
            </a:r>
            <a:endParaRPr kumimoji="0" lang="ru-RU" altLang="ru-RU" sz="2400" b="0" i="0" u="none" strike="noStrike" cap="none" normalizeH="0" baseline="0" dirty="0" smtClean="0">
              <a:ln>
                <a:noFill/>
              </a:ln>
              <a:solidFill>
                <a:schemeClr val="tx1"/>
              </a:solidFill>
              <a:effectLst/>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altLang="ru-RU" sz="2400" b="0" i="0" u="none" strike="noStrike" cap="none" normalizeH="0" baseline="0" dirty="0" smtClean="0">
                <a:ln>
                  <a:noFill/>
                </a:ln>
                <a:solidFill>
                  <a:srgbClr val="333333"/>
                </a:solidFill>
                <a:effectLst/>
                <a:cs typeface="Arial" panose="020B0604020202020204" pitchFamily="34" charset="0"/>
              </a:rPr>
              <a:t>6) административный арест;</a:t>
            </a:r>
            <a:endParaRPr kumimoji="0" lang="ru-RU" altLang="ru-RU" sz="2400" b="0" i="0" u="none" strike="noStrike" cap="none" normalizeH="0" baseline="0" dirty="0" smtClean="0">
              <a:ln>
                <a:noFill/>
              </a:ln>
              <a:solidFill>
                <a:schemeClr val="tx1"/>
              </a:solidFill>
              <a:effectLst/>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altLang="ru-RU" sz="2400" b="0" i="0" u="none" strike="noStrike" cap="none" normalizeH="0" baseline="0" dirty="0" smtClean="0">
                <a:ln>
                  <a:noFill/>
                </a:ln>
                <a:solidFill>
                  <a:srgbClr val="333333"/>
                </a:solidFill>
                <a:effectLst/>
                <a:cs typeface="Arial" panose="020B0604020202020204" pitchFamily="34" charset="0"/>
              </a:rPr>
              <a:t>7) административное выдворение за пределы Российской Федерации иностранного гражданина или лица без гражданства;</a:t>
            </a:r>
            <a:endParaRPr kumimoji="0" lang="ru-RU" altLang="ru-RU" sz="2400" b="0" i="0" u="none" strike="noStrike" cap="none" normalizeH="0" baseline="0" dirty="0" smtClean="0">
              <a:ln>
                <a:noFill/>
              </a:ln>
              <a:solidFill>
                <a:schemeClr val="tx1"/>
              </a:solidFill>
              <a:effectLst/>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altLang="ru-RU" sz="2400" b="0" i="0" u="none" strike="noStrike" cap="none" normalizeH="0" baseline="0" dirty="0" smtClean="0">
                <a:ln>
                  <a:noFill/>
                </a:ln>
                <a:solidFill>
                  <a:srgbClr val="333333"/>
                </a:solidFill>
                <a:effectLst/>
                <a:cs typeface="Arial" panose="020B0604020202020204" pitchFamily="34" charset="0"/>
              </a:rPr>
              <a:t>8) дисквалификация;</a:t>
            </a:r>
            <a:endParaRPr kumimoji="0" lang="ru-RU" altLang="ru-RU" sz="2400" b="0" i="0" u="none" strike="noStrike" cap="none" normalizeH="0" baseline="0" dirty="0" smtClean="0">
              <a:ln>
                <a:noFill/>
              </a:ln>
              <a:solidFill>
                <a:schemeClr val="tx1"/>
              </a:solidFill>
              <a:effectLst/>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altLang="ru-RU" sz="2400" b="0" i="0" u="none" strike="noStrike" cap="none" normalizeH="0" baseline="0" dirty="0" smtClean="0">
                <a:ln>
                  <a:noFill/>
                </a:ln>
                <a:solidFill>
                  <a:srgbClr val="333333"/>
                </a:solidFill>
                <a:effectLst/>
                <a:cs typeface="Arial" panose="020B0604020202020204" pitchFamily="34" charset="0"/>
              </a:rPr>
              <a:t>9) административное приостановление деятельности;</a:t>
            </a:r>
            <a:endParaRPr kumimoji="0" lang="ru-RU" altLang="ru-RU" sz="2400" b="0" i="0" u="none" strike="noStrike" cap="none" normalizeH="0" baseline="0" dirty="0" smtClean="0">
              <a:ln>
                <a:noFill/>
              </a:ln>
              <a:solidFill>
                <a:schemeClr val="tx1"/>
              </a:solidFill>
              <a:effectLst/>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altLang="ru-RU" sz="2400" b="0" i="0" u="none" strike="noStrike" cap="none" normalizeH="0" baseline="0" dirty="0" smtClean="0">
                <a:ln>
                  <a:noFill/>
                </a:ln>
                <a:solidFill>
                  <a:srgbClr val="333333"/>
                </a:solidFill>
                <a:effectLst/>
                <a:cs typeface="Arial" panose="020B0604020202020204" pitchFamily="34" charset="0"/>
              </a:rPr>
              <a:t>10) обязательные работы;</a:t>
            </a:r>
            <a:endParaRPr kumimoji="0" lang="ru-RU" altLang="ru-RU" sz="2400" b="0" i="0" u="none" strike="noStrike" cap="none" normalizeH="0" baseline="0" dirty="0" smtClean="0">
              <a:ln>
                <a:noFill/>
              </a:ln>
              <a:solidFill>
                <a:schemeClr val="tx1"/>
              </a:solidFill>
              <a:effectLst/>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altLang="ru-RU" sz="2400" b="0" i="0" u="none" strike="noStrike" cap="none" normalizeH="0" baseline="0" dirty="0" smtClean="0">
                <a:ln>
                  <a:noFill/>
                </a:ln>
                <a:solidFill>
                  <a:srgbClr val="333333"/>
                </a:solidFill>
                <a:effectLst/>
                <a:cs typeface="Arial" panose="020B0604020202020204" pitchFamily="34" charset="0"/>
              </a:rPr>
              <a:t>11) административный запрет на посещение мест проведения официальных спортивных соревнований в дни их проведения.</a:t>
            </a:r>
            <a:endParaRPr kumimoji="0" lang="ru-RU" altLang="ru-RU" sz="2400" b="0" i="0" u="none" strike="noStrike" cap="none" normalizeH="0" baseline="0" dirty="0" smtClean="0">
              <a:ln>
                <a:noFill/>
              </a:ln>
              <a:solidFill>
                <a:schemeClr val="tx1"/>
              </a:solidFill>
              <a:effectLst/>
            </a:endParaRPr>
          </a:p>
        </p:txBody>
      </p:sp>
    </p:spTree>
    <p:extLst>
      <p:ext uri="{BB962C8B-B14F-4D97-AF65-F5344CB8AC3E}">
        <p14:creationId xmlns:p14="http://schemas.microsoft.com/office/powerpoint/2010/main" val="151300888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6"/>
            <a:ext cx="10515600" cy="368299"/>
          </a:xfrm>
        </p:spPr>
        <p:txBody>
          <a:bodyPr>
            <a:noAutofit/>
          </a:bodyPr>
          <a:lstStyle/>
          <a:p>
            <a:pPr algn="ctr"/>
            <a:r>
              <a:rPr lang="ru-RU" sz="2800" b="1" dirty="0" smtClean="0"/>
              <a:t>Классификация земельных административных правонарушений</a:t>
            </a:r>
            <a:endParaRPr lang="ru-RU" sz="2800" b="1" dirty="0"/>
          </a:p>
        </p:txBody>
      </p:sp>
      <p:sp>
        <p:nvSpPr>
          <p:cNvPr id="3" name="Объект 2"/>
          <p:cNvSpPr>
            <a:spLocks noGrp="1"/>
          </p:cNvSpPr>
          <p:nvPr>
            <p:ph idx="1"/>
          </p:nvPr>
        </p:nvSpPr>
        <p:spPr>
          <a:xfrm>
            <a:off x="838200" y="866775"/>
            <a:ext cx="10515600" cy="5638800"/>
          </a:xfrm>
        </p:spPr>
        <p:txBody>
          <a:bodyPr>
            <a:normAutofit/>
          </a:bodyPr>
          <a:lstStyle/>
          <a:p>
            <a:pPr marL="0" indent="0">
              <a:buNone/>
            </a:pPr>
            <a:r>
              <a:rPr lang="ru-RU" dirty="0" smtClean="0"/>
              <a:t>А.П</a:t>
            </a:r>
            <a:r>
              <a:rPr lang="ru-RU" dirty="0"/>
              <a:t>. Анисимов </a:t>
            </a:r>
            <a:r>
              <a:rPr lang="ru-RU" dirty="0" smtClean="0"/>
              <a:t>выделяет следующие </a:t>
            </a:r>
            <a:r>
              <a:rPr lang="ru-RU" b="1" dirty="0"/>
              <a:t>группы </a:t>
            </a:r>
            <a:r>
              <a:rPr lang="ru-RU" dirty="0"/>
              <a:t>административных правонарушений в сфере </a:t>
            </a:r>
            <a:r>
              <a:rPr lang="ru-RU" dirty="0" smtClean="0"/>
              <a:t>использования и </a:t>
            </a:r>
            <a:r>
              <a:rPr lang="ru-RU" dirty="0"/>
              <a:t>охраны земель: </a:t>
            </a:r>
            <a:endParaRPr lang="ru-RU" dirty="0" smtClean="0"/>
          </a:p>
          <a:p>
            <a:pPr>
              <a:buFont typeface="Wingdings" panose="05000000000000000000" pitchFamily="2" charset="2"/>
              <a:buChar char="Ø"/>
            </a:pPr>
            <a:r>
              <a:rPr lang="ru-RU" dirty="0" smtClean="0"/>
              <a:t>«</a:t>
            </a:r>
            <a:r>
              <a:rPr lang="ru-RU" dirty="0"/>
              <a:t>правонарушения в сфере использования земельных </a:t>
            </a:r>
            <a:r>
              <a:rPr lang="ru-RU" dirty="0" smtClean="0"/>
              <a:t>участков (статья </a:t>
            </a:r>
            <a:r>
              <a:rPr lang="ru-RU" dirty="0"/>
              <a:t>8.7 КоАП РФ, статья 8.8 КоАП РФ), </a:t>
            </a:r>
            <a:endParaRPr lang="ru-RU" dirty="0" smtClean="0"/>
          </a:p>
          <a:p>
            <a:pPr>
              <a:buFont typeface="Wingdings" panose="05000000000000000000" pitchFamily="2" charset="2"/>
              <a:buChar char="Ø"/>
            </a:pPr>
            <a:r>
              <a:rPr lang="ru-RU" dirty="0" smtClean="0"/>
              <a:t>правонарушения</a:t>
            </a:r>
            <a:r>
              <a:rPr lang="ru-RU" dirty="0"/>
              <a:t>, посягающие </a:t>
            </a:r>
            <a:r>
              <a:rPr lang="ru-RU" dirty="0" smtClean="0"/>
              <a:t>на земельный </a:t>
            </a:r>
            <a:r>
              <a:rPr lang="ru-RU" dirty="0"/>
              <a:t>участок, как природный объект (статья 8.3 КоАП РФ, статья </a:t>
            </a:r>
            <a:r>
              <a:rPr lang="ru-RU" dirty="0" smtClean="0"/>
              <a:t>8.6 КоАП </a:t>
            </a:r>
            <a:r>
              <a:rPr lang="ru-RU" dirty="0"/>
              <a:t>РФ, статья 8.12 КоАП РФ); </a:t>
            </a:r>
            <a:endParaRPr lang="ru-RU" dirty="0" smtClean="0"/>
          </a:p>
          <a:p>
            <a:pPr>
              <a:buFont typeface="Wingdings" panose="05000000000000000000" pitchFamily="2" charset="2"/>
              <a:buChar char="Ø"/>
            </a:pPr>
            <a:r>
              <a:rPr lang="ru-RU" dirty="0" smtClean="0"/>
              <a:t>правонарушения</a:t>
            </a:r>
            <a:r>
              <a:rPr lang="ru-RU" dirty="0"/>
              <a:t>, посягающие на </a:t>
            </a:r>
            <a:r>
              <a:rPr lang="ru-RU" dirty="0" smtClean="0"/>
              <a:t>отношения собственности </a:t>
            </a:r>
            <a:r>
              <a:rPr lang="ru-RU" dirty="0"/>
              <a:t>и иные права на земельный участок как объект </a:t>
            </a:r>
            <a:r>
              <a:rPr lang="ru-RU" dirty="0" smtClean="0"/>
              <a:t>недвижимого имущества </a:t>
            </a:r>
            <a:r>
              <a:rPr lang="ru-RU" dirty="0"/>
              <a:t>(статья 7.1 КоАП РФ, статья 7.2 КоАП РФ, статья 7.4 КоАП </a:t>
            </a:r>
            <a:r>
              <a:rPr lang="ru-RU" dirty="0" smtClean="0"/>
              <a:t>РФ, статья </a:t>
            </a:r>
            <a:r>
              <a:rPr lang="ru-RU" dirty="0"/>
              <a:t>7.9 КоАП РФ); </a:t>
            </a:r>
            <a:endParaRPr lang="ru-RU" dirty="0" smtClean="0"/>
          </a:p>
          <a:p>
            <a:pPr>
              <a:buFont typeface="Wingdings" panose="05000000000000000000" pitchFamily="2" charset="2"/>
              <a:buChar char="Ø"/>
            </a:pPr>
            <a:r>
              <a:rPr lang="ru-RU" dirty="0" smtClean="0"/>
              <a:t>правонарушения </a:t>
            </a:r>
            <a:r>
              <a:rPr lang="ru-RU" dirty="0"/>
              <a:t>в сфере управления землями (статья </a:t>
            </a:r>
            <a:r>
              <a:rPr lang="ru-RU" dirty="0" smtClean="0"/>
              <a:t>19.9 КоАП </a:t>
            </a:r>
            <a:r>
              <a:rPr lang="ru-RU" dirty="0"/>
              <a:t>РФ, статья 19.21 КоАП РФ</a:t>
            </a:r>
            <a:r>
              <a:rPr lang="ru-RU" dirty="0" smtClean="0"/>
              <a:t>)»</a:t>
            </a:r>
            <a:endParaRPr lang="ru-RU" dirty="0"/>
          </a:p>
        </p:txBody>
      </p:sp>
    </p:spTree>
    <p:extLst>
      <p:ext uri="{BB962C8B-B14F-4D97-AF65-F5344CB8AC3E}">
        <p14:creationId xmlns:p14="http://schemas.microsoft.com/office/powerpoint/2010/main" val="7399468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80547"/>
          </a:xfrm>
        </p:spPr>
        <p:txBody>
          <a:bodyPr>
            <a:noAutofit/>
          </a:bodyPr>
          <a:lstStyle/>
          <a:p>
            <a:pPr algn="ctr"/>
            <a:r>
              <a:rPr lang="ru-RU" sz="3600" b="1" i="1" dirty="0"/>
              <a:t>1. Понятие и особенности юридической ответственности за земельные правонарушения</a:t>
            </a:r>
            <a:r>
              <a:rPr lang="ru-RU" sz="3600" dirty="0"/>
              <a:t/>
            </a:r>
            <a:br>
              <a:rPr lang="ru-RU" sz="3600" dirty="0"/>
            </a:br>
            <a:endParaRPr lang="ru-RU" sz="3600" dirty="0"/>
          </a:p>
        </p:txBody>
      </p:sp>
      <p:sp>
        <p:nvSpPr>
          <p:cNvPr id="3" name="Объект 2"/>
          <p:cNvSpPr>
            <a:spLocks noGrp="1"/>
          </p:cNvSpPr>
          <p:nvPr>
            <p:ph idx="1"/>
          </p:nvPr>
        </p:nvSpPr>
        <p:spPr>
          <a:xfrm>
            <a:off x="838200" y="1537855"/>
            <a:ext cx="10993582" cy="5015345"/>
          </a:xfrm>
        </p:spPr>
        <p:txBody>
          <a:bodyPr>
            <a:noAutofit/>
          </a:bodyPr>
          <a:lstStyle/>
          <a:p>
            <a:pPr marL="0" indent="0" algn="just">
              <a:buNone/>
            </a:pPr>
            <a:r>
              <a:rPr lang="ru-RU" sz="3600" b="1" dirty="0">
                <a:ea typeface="Calibri" panose="020F0502020204030204" pitchFamily="34" charset="0"/>
              </a:rPr>
              <a:t>Юридическая ответственность </a:t>
            </a:r>
            <a:r>
              <a:rPr lang="ru-RU" sz="3600" dirty="0">
                <a:ea typeface="Calibri" panose="020F0502020204030204" pitchFamily="34" charset="0"/>
              </a:rPr>
              <a:t>представляет собой систему принудительных мер, применяемых к физическим </a:t>
            </a:r>
            <a:r>
              <a:rPr lang="ru-RU" sz="3600" dirty="0" smtClean="0">
                <a:ea typeface="Calibri" panose="020F0502020204030204" pitchFamily="34" charset="0"/>
              </a:rPr>
              <a:t>или юридическим </a:t>
            </a:r>
            <a:r>
              <a:rPr lang="ru-RU" sz="3600" dirty="0">
                <a:ea typeface="Calibri" panose="020F0502020204030204" pitchFamily="34" charset="0"/>
              </a:rPr>
              <a:t>лицам в случае их неправомерного поведения как субъектов права на землю. </a:t>
            </a:r>
            <a:endParaRPr lang="ru-RU" sz="3600" dirty="0" smtClean="0">
              <a:ea typeface="Calibri" panose="020F0502020204030204" pitchFamily="34" charset="0"/>
            </a:endParaRPr>
          </a:p>
          <a:p>
            <a:pPr marL="0" indent="0" algn="just">
              <a:buNone/>
            </a:pPr>
            <a:r>
              <a:rPr lang="ru-RU" sz="3600" b="1" dirty="0">
                <a:ea typeface="Calibri" panose="020F0502020204030204" pitchFamily="34" charset="0"/>
              </a:rPr>
              <a:t>Основанием</a:t>
            </a:r>
            <a:r>
              <a:rPr lang="ru-RU" sz="3600" dirty="0">
                <a:ea typeface="Calibri" panose="020F0502020204030204" pitchFamily="34" charset="0"/>
              </a:rPr>
              <a:t> для привлечения к </a:t>
            </a:r>
            <a:r>
              <a:rPr lang="ru-RU" sz="3600" dirty="0" smtClean="0">
                <a:ea typeface="Calibri" panose="020F0502020204030204" pitchFamily="34" charset="0"/>
              </a:rPr>
              <a:t>ответственности является </a:t>
            </a:r>
            <a:r>
              <a:rPr lang="ru-RU" sz="3600" dirty="0">
                <a:ea typeface="Calibri" panose="020F0502020204030204" pitchFamily="34" charset="0"/>
              </a:rPr>
              <a:t>правонарушение, т.е. конкретное действие или бездействие, которое противоречит требованиям земельного законодательства.</a:t>
            </a:r>
            <a:endParaRPr lang="ru-RU" sz="3600" dirty="0"/>
          </a:p>
        </p:txBody>
      </p:sp>
    </p:spTree>
    <p:extLst>
      <p:ext uri="{BB962C8B-B14F-4D97-AF65-F5344CB8AC3E}">
        <p14:creationId xmlns:p14="http://schemas.microsoft.com/office/powerpoint/2010/main" val="398013094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81000"/>
            <a:ext cx="10515600" cy="330200"/>
          </a:xfrm>
        </p:spPr>
        <p:txBody>
          <a:bodyPr>
            <a:noAutofit/>
          </a:bodyPr>
          <a:lstStyle/>
          <a:p>
            <a:r>
              <a:rPr lang="ru-RU" sz="3200" b="1" dirty="0"/>
              <a:t>Статья 7.1. Самовольное занятие земельного участка</a:t>
            </a:r>
            <a:r>
              <a:rPr lang="ru-RU" sz="3200" dirty="0"/>
              <a:t/>
            </a:r>
            <a:br>
              <a:rPr lang="ru-RU" sz="3200" dirty="0"/>
            </a:br>
            <a:endParaRPr lang="ru-RU" sz="3200" dirty="0"/>
          </a:p>
        </p:txBody>
      </p:sp>
      <p:sp>
        <p:nvSpPr>
          <p:cNvPr id="3" name="Объект 2"/>
          <p:cNvSpPr>
            <a:spLocks noGrp="1"/>
          </p:cNvSpPr>
          <p:nvPr>
            <p:ph idx="1"/>
          </p:nvPr>
        </p:nvSpPr>
        <p:spPr>
          <a:xfrm>
            <a:off x="838200" y="901700"/>
            <a:ext cx="10515600" cy="5275263"/>
          </a:xfrm>
        </p:spPr>
        <p:txBody>
          <a:bodyPr/>
          <a:lstStyle/>
          <a:p>
            <a:pPr indent="342900" algn="just"/>
            <a:r>
              <a:rPr lang="ru-RU" dirty="0">
                <a:latin typeface="Times New Roman" panose="02020603050405020304" pitchFamily="18" charset="0"/>
              </a:rPr>
              <a:t>Самовольное занятие земельного участка или части земельного участка, в том числе использование земельного участка лицом, не имеющим предусмотренных законодательством Российской Федерации прав на указанный земельный участок, -</a:t>
            </a:r>
            <a:endParaRPr lang="ru-RU" sz="2000" dirty="0">
              <a:latin typeface="Verdana" panose="020B0604030504040204" pitchFamily="34" charset="0"/>
            </a:endParaRPr>
          </a:p>
          <a:p>
            <a:pPr indent="342900" algn="just"/>
            <a:r>
              <a:rPr lang="ru-RU" dirty="0">
                <a:latin typeface="Times New Roman" panose="02020603050405020304" pitchFamily="18" charset="0"/>
              </a:rPr>
              <a:t>влечет наложение административного штрафа в случае, если определена кадастровая стоимость земельного участка, на граждан в размере от 1 до 1,5 процента кадастровой стоимости земельного участка, но не менее пяти тысяч рублей; на должностных лиц - от 1,5 до 2 процентов кадастровой стоимости земельного участка, но не менее двадцати тысяч рублей; на юридических лиц - от 2 до 3 процентов кадастровой стоимости земельного участка, но не менее ста тысяч рублей,</a:t>
            </a:r>
            <a:endParaRPr lang="ru-RU" sz="2000" dirty="0">
              <a:latin typeface="Verdana" panose="020B0604030504040204" pitchFamily="34" charset="0"/>
            </a:endParaRPr>
          </a:p>
          <a:p>
            <a:endParaRPr lang="ru-RU" dirty="0"/>
          </a:p>
        </p:txBody>
      </p:sp>
    </p:spTree>
    <p:extLst>
      <p:ext uri="{BB962C8B-B14F-4D97-AF65-F5344CB8AC3E}">
        <p14:creationId xmlns:p14="http://schemas.microsoft.com/office/powerpoint/2010/main" val="79710351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6"/>
            <a:ext cx="10515600" cy="615950"/>
          </a:xfrm>
        </p:spPr>
        <p:txBody>
          <a:bodyPr>
            <a:normAutofit fontScale="90000"/>
          </a:bodyPr>
          <a:lstStyle/>
          <a:p>
            <a:pPr algn="ctr"/>
            <a:r>
              <a:rPr lang="ru-RU" sz="2800" b="1" dirty="0"/>
              <a:t>Судебная практика привлечения к юридической ответственности за</a:t>
            </a:r>
            <a:br>
              <a:rPr lang="ru-RU" sz="2800" b="1" dirty="0"/>
            </a:br>
            <a:r>
              <a:rPr lang="ru-RU" sz="2800" b="1" dirty="0"/>
              <a:t>нарушение земельного законодательства</a:t>
            </a:r>
          </a:p>
        </p:txBody>
      </p:sp>
      <p:sp>
        <p:nvSpPr>
          <p:cNvPr id="3" name="Объект 2"/>
          <p:cNvSpPr>
            <a:spLocks noGrp="1"/>
          </p:cNvSpPr>
          <p:nvPr>
            <p:ph idx="1"/>
          </p:nvPr>
        </p:nvSpPr>
        <p:spPr>
          <a:xfrm>
            <a:off x="914400" y="1152525"/>
            <a:ext cx="10515600" cy="5005388"/>
          </a:xfrm>
        </p:spPr>
        <p:txBody>
          <a:bodyPr>
            <a:normAutofit/>
          </a:bodyPr>
          <a:lstStyle/>
          <a:p>
            <a:r>
              <a:rPr lang="ru-RU" dirty="0"/>
              <a:t>П</a:t>
            </a:r>
            <a:r>
              <a:rPr lang="ru-RU" dirty="0" smtClean="0"/>
              <a:t>рактика </a:t>
            </a:r>
            <a:r>
              <a:rPr lang="ru-RU" dirty="0"/>
              <a:t>по </a:t>
            </a:r>
            <a:r>
              <a:rPr lang="ru-RU" dirty="0" smtClean="0"/>
              <a:t>привлечения </a:t>
            </a:r>
            <a:r>
              <a:rPr lang="ru-RU" dirty="0"/>
              <a:t>к </a:t>
            </a:r>
            <a:r>
              <a:rPr lang="ru-RU" dirty="0" smtClean="0"/>
              <a:t>административной ответственности </a:t>
            </a:r>
            <a:r>
              <a:rPr lang="ru-RU" dirty="0"/>
              <a:t>по статье 7.1 КоАП РФ и 8.8 КоАП РФ. </a:t>
            </a:r>
            <a:endParaRPr lang="ru-RU" dirty="0" smtClean="0"/>
          </a:p>
          <a:p>
            <a:r>
              <a:rPr lang="ru-RU" dirty="0" smtClean="0"/>
              <a:t>Согласно статистическим </a:t>
            </a:r>
            <a:r>
              <a:rPr lang="ru-RU" dirty="0"/>
              <a:t>данным именно эти правонарушения являются </a:t>
            </a:r>
            <a:r>
              <a:rPr lang="ru-RU" dirty="0" smtClean="0"/>
              <a:t>наиболее распространенными.</a:t>
            </a:r>
          </a:p>
          <a:p>
            <a:pPr marL="0" indent="0">
              <a:buNone/>
            </a:pPr>
            <a:endParaRPr lang="ru-RU" dirty="0" smtClean="0"/>
          </a:p>
          <a:p>
            <a:pPr algn="just"/>
            <a:r>
              <a:rPr lang="ru-RU" dirty="0" smtClean="0"/>
              <a:t> </a:t>
            </a:r>
            <a:r>
              <a:rPr lang="ru-RU" dirty="0"/>
              <a:t>Так, по состоянию на </a:t>
            </a:r>
            <a:r>
              <a:rPr lang="ru-RU" dirty="0" smtClean="0"/>
              <a:t>01.01.2018 </a:t>
            </a:r>
            <a:r>
              <a:rPr lang="ru-RU" dirty="0"/>
              <a:t>было выявлено </a:t>
            </a:r>
            <a:r>
              <a:rPr lang="ru-RU" b="1" dirty="0" smtClean="0"/>
              <a:t>5654 случаев </a:t>
            </a:r>
            <a:r>
              <a:rPr lang="ru-RU" dirty="0" smtClean="0"/>
              <a:t>самовольного </a:t>
            </a:r>
            <a:r>
              <a:rPr lang="ru-RU" dirty="0"/>
              <a:t>занятия земельных участков, использование их </a:t>
            </a:r>
            <a:r>
              <a:rPr lang="ru-RU" dirty="0" smtClean="0"/>
              <a:t>без документов и правоустанавливающих документов, разрешающих осуществление </a:t>
            </a:r>
            <a:r>
              <a:rPr lang="ru-RU" dirty="0"/>
              <a:t>хозяйственной деятельности юридическими лицами, </a:t>
            </a:r>
            <a:r>
              <a:rPr lang="ru-RU" dirty="0" smtClean="0"/>
              <a:t>57933 гражданами </a:t>
            </a:r>
            <a:r>
              <a:rPr lang="ru-RU" dirty="0"/>
              <a:t>и 4359 должностными </a:t>
            </a:r>
            <a:r>
              <a:rPr lang="ru-RU" dirty="0" smtClean="0"/>
              <a:t>лицами.</a:t>
            </a:r>
            <a:endParaRPr lang="ru-RU" dirty="0"/>
          </a:p>
        </p:txBody>
      </p:sp>
    </p:spTree>
    <p:extLst>
      <p:ext uri="{BB962C8B-B14F-4D97-AF65-F5344CB8AC3E}">
        <p14:creationId xmlns:p14="http://schemas.microsoft.com/office/powerpoint/2010/main" val="398977120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701675"/>
          </a:xfrm>
        </p:spPr>
        <p:txBody>
          <a:bodyPr>
            <a:noAutofit/>
          </a:bodyPr>
          <a:lstStyle/>
          <a:p>
            <a:pPr indent="342900" algn="ctr"/>
            <a:endParaRPr lang="ru-RU" sz="2800" dirty="0"/>
          </a:p>
        </p:txBody>
      </p:sp>
      <p:sp>
        <p:nvSpPr>
          <p:cNvPr id="3" name="Объект 2"/>
          <p:cNvSpPr>
            <a:spLocks noGrp="1"/>
          </p:cNvSpPr>
          <p:nvPr>
            <p:ph idx="1"/>
          </p:nvPr>
        </p:nvSpPr>
        <p:spPr>
          <a:xfrm>
            <a:off x="838200" y="1193800"/>
            <a:ext cx="10515600" cy="4983163"/>
          </a:xfrm>
        </p:spPr>
        <p:txBody>
          <a:bodyPr/>
          <a:lstStyle/>
          <a:p>
            <a:r>
              <a:rPr lang="ru-RU" sz="3600" b="1" dirty="0">
                <a:latin typeface="Arial" panose="020B0604020202020204" pitchFamily="34" charset="0"/>
              </a:rPr>
              <a:t>Статья 7.2. Уничтожение или повреждение специальных </a:t>
            </a:r>
            <a:r>
              <a:rPr lang="ru-RU" sz="3600" b="1" dirty="0" smtClean="0">
                <a:latin typeface="Arial" panose="020B0604020202020204" pitchFamily="34" charset="0"/>
              </a:rPr>
              <a:t>знаков</a:t>
            </a:r>
            <a:endParaRPr lang="ru-RU" sz="3600" dirty="0" smtClean="0">
              <a:latin typeface="Verdana" panose="020B0604030504040204" pitchFamily="34" charset="0"/>
            </a:endParaRPr>
          </a:p>
          <a:p>
            <a:r>
              <a:rPr lang="ru-RU" sz="3600" b="1" dirty="0" smtClean="0"/>
              <a:t>Статья </a:t>
            </a:r>
            <a:r>
              <a:rPr lang="ru-RU" sz="3600" b="1" dirty="0"/>
              <a:t>7.10. Самовольная уступка права пользования землей, недрами, лесным участком или водным </a:t>
            </a:r>
            <a:r>
              <a:rPr lang="ru-RU" sz="3600" b="1" dirty="0" smtClean="0"/>
              <a:t>объектом</a:t>
            </a:r>
          </a:p>
          <a:p>
            <a:r>
              <a:rPr lang="ru-RU" sz="3600" b="1" dirty="0"/>
              <a:t>Статья 7.16. Незаконное изменение правового режима земельных участков, отнесенных к землям историко-культурного назначения</a:t>
            </a:r>
            <a:endParaRPr lang="ru-RU" sz="3600" dirty="0"/>
          </a:p>
          <a:p>
            <a:endParaRPr lang="ru-RU" dirty="0"/>
          </a:p>
          <a:p>
            <a:endParaRPr lang="ru-RU" dirty="0"/>
          </a:p>
        </p:txBody>
      </p:sp>
    </p:spTree>
    <p:extLst>
      <p:ext uri="{BB962C8B-B14F-4D97-AF65-F5344CB8AC3E}">
        <p14:creationId xmlns:p14="http://schemas.microsoft.com/office/powerpoint/2010/main" val="122335101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536575"/>
          </a:xfrm>
        </p:spPr>
        <p:txBody>
          <a:bodyPr>
            <a:normAutofit fontScale="90000"/>
          </a:bodyPr>
          <a:lstStyle/>
          <a:p>
            <a:endParaRPr lang="ru-RU" dirty="0"/>
          </a:p>
        </p:txBody>
      </p:sp>
      <p:sp>
        <p:nvSpPr>
          <p:cNvPr id="3" name="Объект 2"/>
          <p:cNvSpPr>
            <a:spLocks noGrp="1"/>
          </p:cNvSpPr>
          <p:nvPr>
            <p:ph idx="1"/>
          </p:nvPr>
        </p:nvSpPr>
        <p:spPr>
          <a:xfrm>
            <a:off x="838200" y="1168400"/>
            <a:ext cx="10515600" cy="5008563"/>
          </a:xfrm>
        </p:spPr>
        <p:txBody>
          <a:bodyPr/>
          <a:lstStyle/>
          <a:p>
            <a:r>
              <a:rPr lang="ru-RU" b="1" dirty="0"/>
              <a:t>Статья 8.7. Невыполнение обязанностей по рекультивации земель, обязательных мероприятий по улучшению земель и охране почв</a:t>
            </a:r>
            <a:endParaRPr lang="ru-RU" dirty="0"/>
          </a:p>
          <a:p>
            <a:r>
              <a:rPr lang="ru-RU" b="1" dirty="0"/>
              <a:t>Статья 8.8. Использование земельных участков не по целевому назначению, невыполнение обязанностей по приведению земель в состояние, пригодное для использования по целевому назначению</a:t>
            </a:r>
            <a:endParaRPr lang="ru-RU" dirty="0"/>
          </a:p>
          <a:p>
            <a:r>
              <a:rPr lang="ru-RU" b="1" dirty="0"/>
              <a:t>Статья 8.12. Нарушение режима использования земельных участков и лесов в </a:t>
            </a:r>
            <a:r>
              <a:rPr lang="ru-RU" b="1" dirty="0" err="1"/>
              <a:t>водоохранных</a:t>
            </a:r>
            <a:r>
              <a:rPr lang="ru-RU" b="1" dirty="0"/>
              <a:t> зонах</a:t>
            </a:r>
            <a:endParaRPr lang="ru-RU" dirty="0"/>
          </a:p>
          <a:p>
            <a:endParaRPr lang="ru-RU" dirty="0"/>
          </a:p>
        </p:txBody>
      </p:sp>
    </p:spTree>
    <p:extLst>
      <p:ext uri="{BB962C8B-B14F-4D97-AF65-F5344CB8AC3E}">
        <p14:creationId xmlns:p14="http://schemas.microsoft.com/office/powerpoint/2010/main" val="274365201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384175"/>
          </a:xfrm>
        </p:spPr>
        <p:txBody>
          <a:bodyPr>
            <a:normAutofit fontScale="90000"/>
          </a:bodyPr>
          <a:lstStyle/>
          <a:p>
            <a:endParaRPr lang="ru-RU" dirty="0"/>
          </a:p>
        </p:txBody>
      </p:sp>
      <p:sp>
        <p:nvSpPr>
          <p:cNvPr id="3" name="Объект 2"/>
          <p:cNvSpPr>
            <a:spLocks noGrp="1"/>
          </p:cNvSpPr>
          <p:nvPr>
            <p:ph idx="1"/>
          </p:nvPr>
        </p:nvSpPr>
        <p:spPr>
          <a:xfrm>
            <a:off x="838200" y="1066800"/>
            <a:ext cx="10515600" cy="5110163"/>
          </a:xfrm>
        </p:spPr>
        <p:txBody>
          <a:bodyPr>
            <a:normAutofit/>
          </a:bodyPr>
          <a:lstStyle/>
          <a:p>
            <a:pPr marL="0" indent="0" algn="just">
              <a:buNone/>
            </a:pPr>
            <a:r>
              <a:rPr lang="ru-RU" sz="3600" b="1" dirty="0"/>
              <a:t>Статья 7.34. Использование земельного участка на праве постоянного (бессрочного) пользования юридическим лицом, не выполнившим в установленный федеральным законом срок обязанности по переоформлению такого права на право аренды земельного участка или по приобретению этого земельного участка в собственность</a:t>
            </a:r>
            <a:endParaRPr lang="ru-RU" sz="3600" dirty="0"/>
          </a:p>
          <a:p>
            <a:pPr marL="0" indent="0">
              <a:buNone/>
            </a:pPr>
            <a:r>
              <a:rPr lang="ru-RU" sz="3600" dirty="0" smtClean="0"/>
              <a:t>(штраф в размере от 20000 до 100000 рублей)</a:t>
            </a:r>
            <a:endParaRPr lang="ru-RU" sz="3600" dirty="0"/>
          </a:p>
        </p:txBody>
      </p:sp>
    </p:spTree>
    <p:extLst>
      <p:ext uri="{BB962C8B-B14F-4D97-AF65-F5344CB8AC3E}">
        <p14:creationId xmlns:p14="http://schemas.microsoft.com/office/powerpoint/2010/main" val="18945168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30200"/>
            <a:ext cx="10515600" cy="355601"/>
          </a:xfrm>
        </p:spPr>
        <p:txBody>
          <a:bodyPr>
            <a:noAutofit/>
          </a:bodyPr>
          <a:lstStyle/>
          <a:p>
            <a:pPr marL="228600" lvl="0" indent="-228600" algn="ctr">
              <a:spcBef>
                <a:spcPts val="1000"/>
              </a:spcBef>
            </a:pPr>
            <a:r>
              <a:rPr lang="ru-RU" sz="3200" b="1" dirty="0">
                <a:solidFill>
                  <a:prstClr val="black"/>
                </a:solidFill>
                <a:latin typeface="Calibri" panose="020F0502020204030204"/>
                <a:ea typeface="+mn-ea"/>
                <a:cs typeface="+mn-cs"/>
              </a:rPr>
              <a:t>Статья 8.6. Порча земель</a:t>
            </a:r>
            <a:r>
              <a:rPr lang="ru-RU" sz="3200" dirty="0">
                <a:solidFill>
                  <a:prstClr val="black"/>
                </a:solidFill>
                <a:latin typeface="Calibri" panose="020F0502020204030204"/>
                <a:ea typeface="+mn-ea"/>
                <a:cs typeface="+mn-cs"/>
              </a:rPr>
              <a:t/>
            </a:r>
            <a:br>
              <a:rPr lang="ru-RU" sz="3200" dirty="0">
                <a:solidFill>
                  <a:prstClr val="black"/>
                </a:solidFill>
                <a:latin typeface="Calibri" panose="020F0502020204030204"/>
                <a:ea typeface="+mn-ea"/>
                <a:cs typeface="+mn-cs"/>
              </a:rPr>
            </a:br>
            <a:endParaRPr lang="ru-RU" sz="3200" dirty="0"/>
          </a:p>
        </p:txBody>
      </p:sp>
      <p:sp>
        <p:nvSpPr>
          <p:cNvPr id="3" name="Объект 2"/>
          <p:cNvSpPr>
            <a:spLocks noGrp="1"/>
          </p:cNvSpPr>
          <p:nvPr>
            <p:ph idx="1"/>
          </p:nvPr>
        </p:nvSpPr>
        <p:spPr>
          <a:xfrm>
            <a:off x="838200" y="965200"/>
            <a:ext cx="10515600" cy="5702300"/>
          </a:xfrm>
        </p:spPr>
        <p:txBody>
          <a:bodyPr>
            <a:normAutofit fontScale="85000" lnSpcReduction="20000"/>
          </a:bodyPr>
          <a:lstStyle/>
          <a:p>
            <a:pPr marL="0" indent="0">
              <a:buNone/>
            </a:pPr>
            <a:endParaRPr lang="ru-RU" dirty="0"/>
          </a:p>
          <a:p>
            <a:pPr marL="0" indent="0" algn="just">
              <a:buNone/>
            </a:pPr>
            <a:r>
              <a:rPr lang="ru-RU" b="1" dirty="0"/>
              <a:t>1. Самовольное снятие или перемещение плодородного слоя почвы -</a:t>
            </a:r>
          </a:p>
          <a:p>
            <a:pPr algn="just"/>
            <a:r>
              <a:rPr lang="ru-RU" dirty="0"/>
              <a:t>влечет наложение административного штрафа на граждан в размере от одной тысячи до трех тысяч рублей; на должностных лиц - от пяти тысяч до десяти тысяч рублей; на юридических лиц - от тридцати тысяч до пятидесяти тысяч </a:t>
            </a:r>
            <a:r>
              <a:rPr lang="ru-RU" dirty="0" smtClean="0"/>
              <a:t>рублей</a:t>
            </a:r>
            <a:r>
              <a:rPr lang="ru-RU" dirty="0"/>
              <a:t> </a:t>
            </a:r>
            <a:r>
              <a:rPr lang="ru-RU" dirty="0" smtClean="0"/>
              <a:t>(в </a:t>
            </a:r>
            <a:r>
              <a:rPr lang="ru-RU" dirty="0"/>
              <a:t>ред. Федерального закона от 02.04.2014 N 61-ФЗ)</a:t>
            </a:r>
          </a:p>
          <a:p>
            <a:pPr marL="0" indent="0" algn="just">
              <a:buNone/>
            </a:pPr>
            <a:r>
              <a:rPr lang="ru-RU" b="1" dirty="0"/>
              <a:t>2. Уничтожение плодородного слоя почвы, а равно порча земель в результате нарушения правил обращения с пестицидами и </a:t>
            </a:r>
            <a:r>
              <a:rPr lang="ru-RU" b="1" dirty="0" err="1"/>
              <a:t>агрохимикатами</a:t>
            </a:r>
            <a:r>
              <a:rPr lang="ru-RU" b="1" dirty="0"/>
              <a:t> или иными опасными для здоровья людей и окружающей среды веществами и отходами производства и потребления </a:t>
            </a:r>
            <a:r>
              <a:rPr lang="ru-RU" dirty="0"/>
              <a:t>-</a:t>
            </a:r>
          </a:p>
          <a:p>
            <a:pPr algn="just"/>
            <a:r>
              <a:rPr lang="ru-RU" dirty="0"/>
              <a:t>влечет наложение административного штрафа на граждан в размере от трех тысяч до пяти тысяч рублей; на должностных лиц - от десяти тысяч до тридцати тысяч рублей; на лиц, осуществляющих предпринимательскую деятельность без образования юридического лица, - от двадцати тысяч до сорока тысяч рублей или административное приостановление деятельности на срок до девяноста суток; на юридических лиц - от сорока тысяч до восьмидесяти тысяч рублей или административное приостановление деятельности на срок до девяноста суток.</a:t>
            </a:r>
          </a:p>
          <a:p>
            <a:endParaRPr lang="ru-RU" dirty="0"/>
          </a:p>
        </p:txBody>
      </p:sp>
    </p:spTree>
    <p:extLst>
      <p:ext uri="{BB962C8B-B14F-4D97-AF65-F5344CB8AC3E}">
        <p14:creationId xmlns:p14="http://schemas.microsoft.com/office/powerpoint/2010/main" val="282238565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269875"/>
          </a:xfrm>
        </p:spPr>
        <p:txBody>
          <a:bodyPr>
            <a:normAutofit fontScale="90000"/>
          </a:bodyPr>
          <a:lstStyle/>
          <a:p>
            <a:endParaRPr lang="ru-RU" dirty="0"/>
          </a:p>
        </p:txBody>
      </p:sp>
      <p:sp>
        <p:nvSpPr>
          <p:cNvPr id="3" name="Объект 2"/>
          <p:cNvSpPr>
            <a:spLocks noGrp="1"/>
          </p:cNvSpPr>
          <p:nvPr>
            <p:ph idx="1"/>
          </p:nvPr>
        </p:nvSpPr>
        <p:spPr>
          <a:xfrm>
            <a:off x="838200" y="825500"/>
            <a:ext cx="10515600" cy="5351463"/>
          </a:xfrm>
        </p:spPr>
        <p:txBody>
          <a:bodyPr/>
          <a:lstStyle/>
          <a:p>
            <a:r>
              <a:rPr lang="ru-RU" b="1" dirty="0" smtClean="0"/>
              <a:t>Самовольное </a:t>
            </a:r>
            <a:r>
              <a:rPr lang="ru-RU" b="1" dirty="0"/>
              <a:t>занятие земельного </a:t>
            </a:r>
            <a:r>
              <a:rPr lang="ru-RU" b="1" dirty="0" smtClean="0"/>
              <a:t>участка</a:t>
            </a:r>
            <a:r>
              <a:rPr lang="ru-RU" b="1" dirty="0"/>
              <a:t> </a:t>
            </a:r>
            <a:r>
              <a:rPr lang="ru-RU" b="1" dirty="0" smtClean="0"/>
              <a:t>(Ст. </a:t>
            </a:r>
            <a:r>
              <a:rPr lang="ru-RU" b="1" dirty="0"/>
              <a:t>7.1</a:t>
            </a:r>
            <a:r>
              <a:rPr lang="ru-RU" b="1" dirty="0" smtClean="0"/>
              <a:t>. КоАП РФ) </a:t>
            </a:r>
          </a:p>
          <a:p>
            <a:pPr marL="0" indent="0">
              <a:buNone/>
            </a:pPr>
            <a:r>
              <a:rPr lang="ru-RU" dirty="0"/>
              <a:t>Самовольное занятие земельного участка или части земельного участка, в том числе использование земельного участка лицом, не имеющим предусмотренных законодательством Российской Федерации прав на указанный земельный участок, -</a:t>
            </a:r>
          </a:p>
          <a:p>
            <a:pPr marL="0" indent="0">
              <a:buNone/>
            </a:pPr>
            <a:r>
              <a:rPr lang="ru-RU" dirty="0"/>
              <a:t>влечет наложение административного штрафа в случае, если определена кадастровая стоимость земельного участка, на граждан в размере от 1 до 1,5 процента кадастровой стоимости земельного участка, но не менее пяти тысяч рублей; </a:t>
            </a:r>
          </a:p>
          <a:p>
            <a:endParaRPr lang="ru-RU" dirty="0"/>
          </a:p>
          <a:p>
            <a:endParaRPr lang="ru-RU" dirty="0"/>
          </a:p>
        </p:txBody>
      </p:sp>
    </p:spTree>
    <p:extLst>
      <p:ext uri="{BB962C8B-B14F-4D97-AF65-F5344CB8AC3E}">
        <p14:creationId xmlns:p14="http://schemas.microsoft.com/office/powerpoint/2010/main" val="406072692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6"/>
            <a:ext cx="10515600" cy="539750"/>
          </a:xfrm>
        </p:spPr>
        <p:txBody>
          <a:bodyPr>
            <a:normAutofit fontScale="90000"/>
          </a:bodyPr>
          <a:lstStyle/>
          <a:p>
            <a:pPr algn="ctr"/>
            <a:r>
              <a:rPr lang="ru-RU" sz="2800" b="1" dirty="0"/>
              <a:t>Дисциплинарная ответственность за нарушение земельного</a:t>
            </a:r>
            <a:br>
              <a:rPr lang="ru-RU" sz="2800" b="1" dirty="0"/>
            </a:br>
            <a:r>
              <a:rPr lang="ru-RU" sz="2800" b="1" dirty="0"/>
              <a:t>законодательства</a:t>
            </a:r>
          </a:p>
        </p:txBody>
      </p:sp>
      <p:sp>
        <p:nvSpPr>
          <p:cNvPr id="3" name="Объект 2"/>
          <p:cNvSpPr>
            <a:spLocks noGrp="1"/>
          </p:cNvSpPr>
          <p:nvPr>
            <p:ph idx="1"/>
          </p:nvPr>
        </p:nvSpPr>
        <p:spPr>
          <a:xfrm>
            <a:off x="838200" y="1114425"/>
            <a:ext cx="10515600" cy="5467350"/>
          </a:xfrm>
        </p:spPr>
        <p:txBody>
          <a:bodyPr>
            <a:normAutofit fontScale="92500" lnSpcReduction="10000"/>
          </a:bodyPr>
          <a:lstStyle/>
          <a:p>
            <a:pPr marL="0" indent="0" algn="just">
              <a:buNone/>
            </a:pPr>
            <a:r>
              <a:rPr lang="ru-RU" b="1" dirty="0" smtClean="0"/>
              <a:t>Дисциплинарная</a:t>
            </a:r>
            <a:r>
              <a:rPr lang="ru-RU" dirty="0" smtClean="0"/>
              <a:t> </a:t>
            </a:r>
            <a:r>
              <a:rPr lang="ru-RU" dirty="0"/>
              <a:t>ответственность является особым видом </a:t>
            </a:r>
            <a:r>
              <a:rPr lang="ru-RU" dirty="0" smtClean="0"/>
              <a:t>юридической ответственности</a:t>
            </a:r>
            <a:r>
              <a:rPr lang="ru-RU" dirty="0"/>
              <a:t>, ее применение всегда связано с выполнением трудовых </a:t>
            </a:r>
            <a:r>
              <a:rPr lang="ru-RU" dirty="0" smtClean="0"/>
              <a:t>или служебных обязанностей.</a:t>
            </a:r>
          </a:p>
          <a:p>
            <a:pPr marL="0" indent="0" algn="just">
              <a:buNone/>
            </a:pPr>
            <a:endParaRPr lang="ru-RU" dirty="0"/>
          </a:p>
          <a:p>
            <a:pPr marL="0" indent="0" algn="just">
              <a:buNone/>
            </a:pPr>
            <a:r>
              <a:rPr lang="ru-RU" dirty="0" smtClean="0"/>
              <a:t>Дисциплинарная ответственность </a:t>
            </a:r>
            <a:r>
              <a:rPr lang="ru-RU" dirty="0"/>
              <a:t>за земельное правонарушение применяется к работнику </a:t>
            </a:r>
            <a:r>
              <a:rPr lang="ru-RU" dirty="0" smtClean="0"/>
              <a:t>за нарушение </a:t>
            </a:r>
            <a:r>
              <a:rPr lang="ru-RU" dirty="0"/>
              <a:t>им земельно-правовых требований, соблюдение или </a:t>
            </a:r>
            <a:r>
              <a:rPr lang="ru-RU" dirty="0" smtClean="0"/>
              <a:t>исполнение которых </a:t>
            </a:r>
            <a:r>
              <a:rPr lang="ru-RU" dirty="0"/>
              <a:t>относится к его трудовой функции. Субъектом данного </a:t>
            </a:r>
            <a:r>
              <a:rPr lang="ru-RU" dirty="0" smtClean="0"/>
              <a:t>вида ответственности </a:t>
            </a:r>
            <a:r>
              <a:rPr lang="ru-RU" dirty="0"/>
              <a:t>за земельные правонарушения могут быть лица, в </a:t>
            </a:r>
            <a:r>
              <a:rPr lang="ru-RU" dirty="0" smtClean="0"/>
              <a:t>обязанности которых </a:t>
            </a:r>
            <a:r>
              <a:rPr lang="ru-RU" dirty="0"/>
              <a:t>входит соблюдение земельного законодательства (например, </a:t>
            </a:r>
            <a:r>
              <a:rPr lang="ru-RU" dirty="0" smtClean="0"/>
              <a:t>по проведению </a:t>
            </a:r>
            <a:r>
              <a:rPr lang="ru-RU" dirty="0"/>
              <a:t>мероприятий, связанных с повышением плодородия земель). </a:t>
            </a:r>
            <a:r>
              <a:rPr lang="ru-RU" dirty="0" smtClean="0"/>
              <a:t>Это агрономы</a:t>
            </a:r>
            <a:r>
              <a:rPr lang="ru-RU" dirty="0"/>
              <a:t>, механизаторы, санитарные врачи. </a:t>
            </a:r>
            <a:endParaRPr lang="ru-RU" dirty="0" smtClean="0"/>
          </a:p>
          <a:p>
            <a:pPr marL="0" indent="0" algn="just">
              <a:buNone/>
            </a:pPr>
            <a:r>
              <a:rPr lang="ru-RU" dirty="0" smtClean="0"/>
              <a:t>Так</a:t>
            </a:r>
            <a:r>
              <a:rPr lang="ru-RU" dirty="0"/>
              <a:t>, дисциплинарным </a:t>
            </a:r>
            <a:r>
              <a:rPr lang="ru-RU" dirty="0" smtClean="0"/>
              <a:t>проступком является </a:t>
            </a:r>
            <a:r>
              <a:rPr lang="ru-RU" dirty="0"/>
              <a:t>непринятие работником мер по борьбе с эрозией и </a:t>
            </a:r>
            <a:r>
              <a:rPr lang="ru-RU" dirty="0" smtClean="0"/>
              <a:t>иными негативными </a:t>
            </a:r>
            <a:r>
              <a:rPr lang="ru-RU" dirty="0"/>
              <a:t>процессами, происходящими на </a:t>
            </a:r>
            <a:r>
              <a:rPr lang="ru-RU" dirty="0" smtClean="0"/>
              <a:t>почве</a:t>
            </a:r>
            <a:endParaRPr lang="ru-RU" dirty="0"/>
          </a:p>
        </p:txBody>
      </p:sp>
    </p:spTree>
    <p:extLst>
      <p:ext uri="{BB962C8B-B14F-4D97-AF65-F5344CB8AC3E}">
        <p14:creationId xmlns:p14="http://schemas.microsoft.com/office/powerpoint/2010/main" val="155669098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6"/>
            <a:ext cx="10515600" cy="406400"/>
          </a:xfrm>
        </p:spPr>
        <p:txBody>
          <a:bodyPr>
            <a:normAutofit fontScale="90000"/>
          </a:bodyPr>
          <a:lstStyle/>
          <a:p>
            <a:endParaRPr lang="ru-RU" dirty="0"/>
          </a:p>
        </p:txBody>
      </p:sp>
      <p:sp>
        <p:nvSpPr>
          <p:cNvPr id="3" name="Объект 2"/>
          <p:cNvSpPr>
            <a:spLocks noGrp="1"/>
          </p:cNvSpPr>
          <p:nvPr>
            <p:ph idx="1"/>
          </p:nvPr>
        </p:nvSpPr>
        <p:spPr>
          <a:xfrm>
            <a:off x="838200" y="866775"/>
            <a:ext cx="10515600" cy="5310188"/>
          </a:xfrm>
        </p:spPr>
        <p:txBody>
          <a:bodyPr>
            <a:normAutofit/>
          </a:bodyPr>
          <a:lstStyle/>
          <a:p>
            <a:pPr marL="0" indent="0">
              <a:buNone/>
            </a:pPr>
            <a:r>
              <a:rPr lang="ru-RU" dirty="0" smtClean="0"/>
              <a:t>Применение </a:t>
            </a:r>
            <a:r>
              <a:rPr lang="ru-RU" dirty="0"/>
              <a:t>дисциплинарной ответственности к виновным </a:t>
            </a:r>
            <a:r>
              <a:rPr lang="ru-RU" dirty="0" smtClean="0"/>
              <a:t>лицам может быть осуществлено </a:t>
            </a:r>
            <a:r>
              <a:rPr lang="ru-RU" dirty="0"/>
              <a:t>при наличии трех обстоятельств: </a:t>
            </a:r>
            <a:endParaRPr lang="ru-RU" dirty="0" smtClean="0"/>
          </a:p>
          <a:p>
            <a:pPr algn="just">
              <a:buFont typeface="Wingdings" panose="05000000000000000000" pitchFamily="2" charset="2"/>
              <a:buChar char="q"/>
            </a:pPr>
            <a:r>
              <a:rPr lang="ru-RU" dirty="0" smtClean="0"/>
              <a:t>1</a:t>
            </a:r>
            <a:r>
              <a:rPr lang="ru-RU" dirty="0"/>
              <a:t>) ненадлежащего </a:t>
            </a:r>
            <a:r>
              <a:rPr lang="ru-RU" dirty="0" smtClean="0"/>
              <a:t>выполнения должностными </a:t>
            </a:r>
            <a:r>
              <a:rPr lang="ru-RU" dirty="0"/>
              <a:t>лицами и работниками организации своих должностных </a:t>
            </a:r>
            <a:r>
              <a:rPr lang="ru-RU" dirty="0" smtClean="0"/>
              <a:t>или трудовых </a:t>
            </a:r>
            <a:r>
              <a:rPr lang="ru-RU" dirty="0"/>
              <a:t>обязанностей</a:t>
            </a:r>
            <a:r>
              <a:rPr lang="ru-RU" dirty="0" smtClean="0"/>
              <a:t>;</a:t>
            </a:r>
          </a:p>
          <a:p>
            <a:pPr algn="just">
              <a:buFont typeface="Wingdings" panose="05000000000000000000" pitchFamily="2" charset="2"/>
              <a:buChar char="q"/>
            </a:pPr>
            <a:r>
              <a:rPr lang="ru-RU" dirty="0" smtClean="0"/>
              <a:t> </a:t>
            </a:r>
            <a:r>
              <a:rPr lang="ru-RU" dirty="0"/>
              <a:t>2) привлечение организации к </a:t>
            </a:r>
            <a:r>
              <a:rPr lang="ru-RU" dirty="0" smtClean="0"/>
              <a:t>административной ответственности за определенный состав, предусмотренный КоАП, выразившийся </a:t>
            </a:r>
            <a:r>
              <a:rPr lang="ru-RU" dirty="0"/>
              <a:t>в </a:t>
            </a:r>
            <a:endParaRPr lang="ru-RU" dirty="0" smtClean="0"/>
          </a:p>
          <a:p>
            <a:pPr algn="just">
              <a:buFont typeface="Wingdings" panose="05000000000000000000" pitchFamily="2" charset="2"/>
              <a:buChar char="q"/>
            </a:pPr>
            <a:r>
              <a:rPr lang="ru-RU" dirty="0" smtClean="0"/>
              <a:t>3</a:t>
            </a:r>
            <a:r>
              <a:rPr lang="ru-RU" dirty="0"/>
              <a:t>) проектировании, размещении, вводе в </a:t>
            </a:r>
            <a:r>
              <a:rPr lang="ru-RU" dirty="0" smtClean="0"/>
              <a:t>эксплуатацию объектов</a:t>
            </a:r>
            <a:r>
              <a:rPr lang="ru-RU" dirty="0"/>
              <a:t>, оказывающих негативное (вредное) воздействие на </a:t>
            </a:r>
            <a:r>
              <a:rPr lang="ru-RU" dirty="0" smtClean="0"/>
              <a:t>состояние земель</a:t>
            </a:r>
            <a:endParaRPr lang="ru-RU" dirty="0"/>
          </a:p>
        </p:txBody>
      </p:sp>
    </p:spTree>
    <p:extLst>
      <p:ext uri="{BB962C8B-B14F-4D97-AF65-F5344CB8AC3E}">
        <p14:creationId xmlns:p14="http://schemas.microsoft.com/office/powerpoint/2010/main" val="18525629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596899"/>
          </a:xfrm>
        </p:spPr>
        <p:txBody>
          <a:bodyPr>
            <a:normAutofit fontScale="90000"/>
          </a:bodyPr>
          <a:lstStyle/>
          <a:p>
            <a:pPr lvl="0" algn="ctr">
              <a:spcBef>
                <a:spcPts val="1000"/>
              </a:spcBef>
            </a:pPr>
            <a:r>
              <a:rPr lang="ru-RU" sz="2400" dirty="0" smtClean="0">
                <a:solidFill>
                  <a:prstClr val="black"/>
                </a:solidFill>
                <a:latin typeface="Calibri" panose="020F0502020204030204"/>
                <a:ea typeface="+mn-ea"/>
                <a:cs typeface="+mn-cs"/>
              </a:rPr>
              <a:t/>
            </a:r>
            <a:br>
              <a:rPr lang="ru-RU" sz="2400" dirty="0" smtClean="0">
                <a:solidFill>
                  <a:prstClr val="black"/>
                </a:solidFill>
                <a:latin typeface="Calibri" panose="020F0502020204030204"/>
                <a:ea typeface="+mn-ea"/>
                <a:cs typeface="+mn-cs"/>
              </a:rPr>
            </a:br>
            <a:r>
              <a:rPr lang="ru-RU" sz="2400" dirty="0">
                <a:solidFill>
                  <a:prstClr val="black"/>
                </a:solidFill>
                <a:latin typeface="Calibri" panose="020F0502020204030204"/>
                <a:ea typeface="+mn-ea"/>
                <a:cs typeface="+mn-cs"/>
              </a:rPr>
              <a:t/>
            </a:r>
            <a:br>
              <a:rPr lang="ru-RU" sz="2400" dirty="0">
                <a:solidFill>
                  <a:prstClr val="black"/>
                </a:solidFill>
                <a:latin typeface="Calibri" panose="020F0502020204030204"/>
                <a:ea typeface="+mn-ea"/>
                <a:cs typeface="+mn-cs"/>
              </a:rPr>
            </a:br>
            <a:r>
              <a:rPr lang="ru-RU" sz="2400" b="1" dirty="0" smtClean="0">
                <a:solidFill>
                  <a:prstClr val="black"/>
                </a:solidFill>
                <a:latin typeface="Calibri" panose="020F0502020204030204"/>
                <a:ea typeface="+mn-ea"/>
                <a:cs typeface="+mn-cs"/>
              </a:rPr>
              <a:t>Дисциплинарная </a:t>
            </a:r>
            <a:r>
              <a:rPr lang="ru-RU" sz="2400" b="1" dirty="0">
                <a:solidFill>
                  <a:prstClr val="black"/>
                </a:solidFill>
                <a:latin typeface="Calibri" panose="020F0502020204030204"/>
                <a:ea typeface="+mn-ea"/>
                <a:cs typeface="+mn-cs"/>
              </a:rPr>
              <a:t>ответственность за нарушение земельного законодательства характеризуется тем, что:</a:t>
            </a:r>
            <a:br>
              <a:rPr lang="ru-RU" sz="2400" b="1" dirty="0">
                <a:solidFill>
                  <a:prstClr val="black"/>
                </a:solidFill>
                <a:latin typeface="Calibri" panose="020F0502020204030204"/>
                <a:ea typeface="+mn-ea"/>
                <a:cs typeface="+mn-cs"/>
              </a:rPr>
            </a:br>
            <a:endParaRPr lang="ru-RU" b="1" dirty="0"/>
          </a:p>
        </p:txBody>
      </p:sp>
      <p:sp>
        <p:nvSpPr>
          <p:cNvPr id="3" name="Объект 2"/>
          <p:cNvSpPr>
            <a:spLocks noGrp="1"/>
          </p:cNvSpPr>
          <p:nvPr>
            <p:ph idx="1"/>
          </p:nvPr>
        </p:nvSpPr>
        <p:spPr>
          <a:xfrm>
            <a:off x="838200" y="962025"/>
            <a:ext cx="10515600" cy="5638800"/>
          </a:xfrm>
        </p:spPr>
        <p:txBody>
          <a:bodyPr>
            <a:noAutofit/>
          </a:bodyPr>
          <a:lstStyle/>
          <a:p>
            <a:pPr algn="just">
              <a:lnSpc>
                <a:spcPct val="100000"/>
              </a:lnSpc>
              <a:buFont typeface="Wingdings" panose="05000000000000000000" pitchFamily="2" charset="2"/>
              <a:buChar char="Ø"/>
            </a:pPr>
            <a:r>
              <a:rPr lang="ru-RU" sz="2400" dirty="0" smtClean="0"/>
              <a:t>Дисциплинарная ответственность </a:t>
            </a:r>
            <a:r>
              <a:rPr lang="ru-RU" sz="2400" dirty="0"/>
              <a:t>за земельное правонарушение применяется к работнику </a:t>
            </a:r>
            <a:r>
              <a:rPr lang="ru-RU" sz="2400" dirty="0" smtClean="0"/>
              <a:t>за нарушение </a:t>
            </a:r>
            <a:r>
              <a:rPr lang="ru-RU" sz="2400" dirty="0"/>
              <a:t>им земельно-правовых требований, соблюдение или </a:t>
            </a:r>
            <a:r>
              <a:rPr lang="ru-RU" sz="2400" dirty="0" smtClean="0"/>
              <a:t>исполнение которых </a:t>
            </a:r>
            <a:r>
              <a:rPr lang="ru-RU" sz="2400" dirty="0"/>
              <a:t>относится к его </a:t>
            </a:r>
            <a:r>
              <a:rPr lang="ru-RU" sz="2400" dirty="0" smtClean="0"/>
              <a:t>трудовой </a:t>
            </a:r>
            <a:r>
              <a:rPr lang="ru-RU" sz="2400" dirty="0"/>
              <a:t>функции</a:t>
            </a:r>
            <a:r>
              <a:rPr lang="ru-RU" sz="2400" dirty="0" smtClean="0"/>
              <a:t>.</a:t>
            </a:r>
          </a:p>
          <a:p>
            <a:pPr algn="just">
              <a:lnSpc>
                <a:spcPct val="100000"/>
              </a:lnSpc>
              <a:buFont typeface="Wingdings" panose="05000000000000000000" pitchFamily="2" charset="2"/>
              <a:buChar char="Ø"/>
            </a:pPr>
            <a:r>
              <a:rPr lang="ru-RU" sz="2400" dirty="0"/>
              <a:t>Цель дисциплинарной ответственности - восстановить </a:t>
            </a:r>
            <a:r>
              <a:rPr lang="ru-RU" sz="2400" dirty="0" smtClean="0"/>
              <a:t>нарушенную дисциплину </a:t>
            </a:r>
            <a:r>
              <a:rPr lang="ru-RU" sz="2400" dirty="0"/>
              <a:t>труда, путем применения к виновному </a:t>
            </a:r>
            <a:r>
              <a:rPr lang="ru-RU" sz="2400" dirty="0" smtClean="0"/>
              <a:t>работнику специфических мер </a:t>
            </a:r>
            <a:r>
              <a:rPr lang="ru-RU" sz="2400" dirty="0"/>
              <a:t>дисциплинарного взыскания: замечание, выговор, увольнение </a:t>
            </a:r>
            <a:r>
              <a:rPr lang="ru-RU" sz="2400" dirty="0" smtClean="0"/>
              <a:t>по соответствующим </a:t>
            </a:r>
            <a:r>
              <a:rPr lang="ru-RU" sz="2400" dirty="0"/>
              <a:t>основаниям</a:t>
            </a:r>
            <a:r>
              <a:rPr lang="ru-RU" sz="2400" dirty="0" smtClean="0"/>
              <a:t>;</a:t>
            </a:r>
          </a:p>
          <a:p>
            <a:pPr algn="just">
              <a:lnSpc>
                <a:spcPct val="100000"/>
              </a:lnSpc>
              <a:buFont typeface="Wingdings" panose="05000000000000000000" pitchFamily="2" charset="2"/>
              <a:buChar char="Ø"/>
            </a:pPr>
            <a:r>
              <a:rPr lang="ru-RU" sz="2400" dirty="0" smtClean="0"/>
              <a:t>Применяется работодателем</a:t>
            </a:r>
          </a:p>
          <a:p>
            <a:pPr algn="just">
              <a:lnSpc>
                <a:spcPct val="100000"/>
              </a:lnSpc>
              <a:buFont typeface="Wingdings" panose="05000000000000000000" pitchFamily="2" charset="2"/>
              <a:buChar char="Ø"/>
            </a:pPr>
            <a:r>
              <a:rPr lang="ru-RU" sz="2400" dirty="0"/>
              <a:t>Субъектом дисциплинарной ответственности за </a:t>
            </a:r>
            <a:r>
              <a:rPr lang="ru-RU" sz="2400" dirty="0" smtClean="0"/>
              <a:t>земельные правонарушения </a:t>
            </a:r>
            <a:r>
              <a:rPr lang="ru-RU" sz="2400" dirty="0"/>
              <a:t>являются работники, в обязанности которых </a:t>
            </a:r>
            <a:r>
              <a:rPr lang="ru-RU" sz="2400" dirty="0" smtClean="0"/>
              <a:t>входит соблюдение </a:t>
            </a:r>
            <a:r>
              <a:rPr lang="ru-RU" sz="2400" dirty="0"/>
              <a:t>земельного </a:t>
            </a:r>
            <a:r>
              <a:rPr lang="ru-RU" sz="2400" dirty="0" smtClean="0"/>
              <a:t>законодательства</a:t>
            </a:r>
          </a:p>
          <a:p>
            <a:pPr algn="just">
              <a:lnSpc>
                <a:spcPct val="100000"/>
              </a:lnSpc>
              <a:buFont typeface="Wingdings" panose="05000000000000000000" pitchFamily="2" charset="2"/>
              <a:buChar char="Ø"/>
            </a:pPr>
            <a:r>
              <a:rPr lang="ru-RU" sz="2400" dirty="0"/>
              <a:t>Для применения дисциплинарной ответственности характерна</a:t>
            </a:r>
          </a:p>
          <a:p>
            <a:pPr algn="just">
              <a:lnSpc>
                <a:spcPct val="100000"/>
              </a:lnSpc>
              <a:buFont typeface="Wingdings" panose="05000000000000000000" pitchFamily="2" charset="2"/>
              <a:buChar char="Ø"/>
            </a:pPr>
            <a:r>
              <a:rPr lang="ru-RU" sz="2400" dirty="0"/>
              <a:t>упрощенная </a:t>
            </a:r>
            <a:r>
              <a:rPr lang="ru-RU" sz="2400" dirty="0" smtClean="0"/>
              <a:t>процедура (не такая как в других видах ответственности)</a:t>
            </a:r>
            <a:endParaRPr lang="ru-RU" sz="2400" dirty="0"/>
          </a:p>
        </p:txBody>
      </p:sp>
    </p:spTree>
    <p:extLst>
      <p:ext uri="{BB962C8B-B14F-4D97-AF65-F5344CB8AC3E}">
        <p14:creationId xmlns:p14="http://schemas.microsoft.com/office/powerpoint/2010/main" val="15199254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6"/>
            <a:ext cx="10515600" cy="406400"/>
          </a:xfrm>
        </p:spPr>
        <p:txBody>
          <a:bodyPr>
            <a:normAutofit fontScale="90000"/>
          </a:bodyPr>
          <a:lstStyle/>
          <a:p>
            <a:endParaRPr lang="ru-RU" dirty="0"/>
          </a:p>
        </p:txBody>
      </p:sp>
      <p:sp>
        <p:nvSpPr>
          <p:cNvPr id="3" name="Объект 2"/>
          <p:cNvSpPr>
            <a:spLocks noGrp="1"/>
          </p:cNvSpPr>
          <p:nvPr>
            <p:ph idx="1"/>
          </p:nvPr>
        </p:nvSpPr>
        <p:spPr>
          <a:xfrm>
            <a:off x="838200" y="885825"/>
            <a:ext cx="10515600" cy="5291138"/>
          </a:xfrm>
        </p:spPr>
        <p:txBody>
          <a:bodyPr>
            <a:normAutofit fontScale="92500"/>
          </a:bodyPr>
          <a:lstStyle/>
          <a:p>
            <a:pPr algn="just"/>
            <a:r>
              <a:rPr lang="ru-RU" dirty="0" smtClean="0"/>
              <a:t>«</a:t>
            </a:r>
            <a:r>
              <a:rPr lang="ru-RU" b="1" dirty="0" smtClean="0"/>
              <a:t>Земельное </a:t>
            </a:r>
            <a:r>
              <a:rPr lang="ru-RU" b="1" dirty="0"/>
              <a:t>правонарушение </a:t>
            </a:r>
            <a:r>
              <a:rPr lang="ru-RU" dirty="0"/>
              <a:t>– это </a:t>
            </a:r>
            <a:r>
              <a:rPr lang="ru-RU" dirty="0" smtClean="0"/>
              <a:t>виновное противоправное действие (бездействие</a:t>
            </a:r>
            <a:r>
              <a:rPr lang="ru-RU" dirty="0"/>
              <a:t>) лица, которое не </a:t>
            </a:r>
            <a:r>
              <a:rPr lang="ru-RU" dirty="0" smtClean="0"/>
              <a:t>исполняет обязанности </a:t>
            </a:r>
            <a:r>
              <a:rPr lang="ru-RU" dirty="0"/>
              <a:t>о рациональном и бережном использовании земельных </a:t>
            </a:r>
            <a:r>
              <a:rPr lang="ru-RU" dirty="0" smtClean="0"/>
              <a:t>ресурсов, препятствует </a:t>
            </a:r>
            <a:r>
              <a:rPr lang="ru-RU" dirty="0"/>
              <a:t>осуществлению прав и законных интересов собственников </a:t>
            </a:r>
            <a:r>
              <a:rPr lang="ru-RU" dirty="0" smtClean="0"/>
              <a:t>земли, ее </a:t>
            </a:r>
            <a:r>
              <a:rPr lang="ru-RU" dirty="0"/>
              <a:t>владельцев и пользователей, нарушает установленный </a:t>
            </a:r>
            <a:r>
              <a:rPr lang="ru-RU" dirty="0" smtClean="0"/>
              <a:t>государством земельный правопорядок и </a:t>
            </a:r>
            <a:r>
              <a:rPr lang="ru-RU" dirty="0"/>
              <a:t>управление землей как </a:t>
            </a:r>
            <a:r>
              <a:rPr lang="ru-RU" dirty="0" smtClean="0"/>
              <a:t>национальным </a:t>
            </a:r>
            <a:r>
              <a:rPr lang="ru-RU" dirty="0"/>
              <a:t>богатством» </a:t>
            </a:r>
            <a:r>
              <a:rPr lang="ru-RU" dirty="0" smtClean="0"/>
              <a:t>(А.П</a:t>
            </a:r>
            <a:r>
              <a:rPr lang="ru-RU" dirty="0"/>
              <a:t>. Анисимов, А.Я. </a:t>
            </a:r>
            <a:r>
              <a:rPr lang="ru-RU" dirty="0" smtClean="0"/>
              <a:t>Рыженков)</a:t>
            </a:r>
          </a:p>
          <a:p>
            <a:pPr algn="just"/>
            <a:r>
              <a:rPr lang="ru-RU" dirty="0"/>
              <a:t> </a:t>
            </a:r>
            <a:r>
              <a:rPr lang="ru-RU" dirty="0" smtClean="0"/>
              <a:t>«З</a:t>
            </a:r>
            <a:r>
              <a:rPr lang="ru-RU" b="1" dirty="0" smtClean="0"/>
              <a:t>емельное </a:t>
            </a:r>
            <a:r>
              <a:rPr lang="ru-RU" b="1" dirty="0"/>
              <a:t>правонарушение </a:t>
            </a:r>
            <a:r>
              <a:rPr lang="ru-RU" dirty="0" smtClean="0"/>
              <a:t>– это </a:t>
            </a:r>
            <a:r>
              <a:rPr lang="ru-RU" dirty="0"/>
              <a:t>деяние (действие или бездействие), нарушающее нормы той отрасли </a:t>
            </a:r>
            <a:r>
              <a:rPr lang="ru-RU" dirty="0" smtClean="0"/>
              <a:t>права, которая </a:t>
            </a:r>
            <a:r>
              <a:rPr lang="ru-RU" dirty="0"/>
              <a:t>охраняет регулируемые земельным правом общественные </a:t>
            </a:r>
            <a:r>
              <a:rPr lang="ru-RU" dirty="0" smtClean="0"/>
              <a:t>отношения, совершенное </a:t>
            </a:r>
            <a:r>
              <a:rPr lang="ru-RU" dirty="0"/>
              <a:t>виновно (умышленно или по неосторожности) и </a:t>
            </a:r>
            <a:r>
              <a:rPr lang="ru-RU" dirty="0" smtClean="0"/>
              <a:t>причиняющее вред </a:t>
            </a:r>
            <a:r>
              <a:rPr lang="ru-RU" dirty="0"/>
              <a:t>частным, государственным или общественным </a:t>
            </a:r>
            <a:r>
              <a:rPr lang="ru-RU" dirty="0" smtClean="0"/>
              <a:t>интересам» (М.Ю</a:t>
            </a:r>
            <a:r>
              <a:rPr lang="ru-RU" dirty="0"/>
              <a:t>. </a:t>
            </a:r>
            <a:r>
              <a:rPr lang="ru-RU" dirty="0" smtClean="0"/>
              <a:t>Тихомиров)</a:t>
            </a:r>
            <a:endParaRPr lang="ru-RU" dirty="0"/>
          </a:p>
        </p:txBody>
      </p:sp>
    </p:spTree>
    <p:extLst>
      <p:ext uri="{BB962C8B-B14F-4D97-AF65-F5344CB8AC3E}">
        <p14:creationId xmlns:p14="http://schemas.microsoft.com/office/powerpoint/2010/main" val="8038390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6"/>
            <a:ext cx="10515600" cy="292100"/>
          </a:xfrm>
        </p:spPr>
        <p:txBody>
          <a:bodyPr>
            <a:noAutofit/>
          </a:bodyPr>
          <a:lstStyle/>
          <a:p>
            <a:pPr algn="ctr"/>
            <a:r>
              <a:rPr lang="ru-RU" sz="2800" b="1" dirty="0" smtClean="0"/>
              <a:t>Признаки земельного правонарушения</a:t>
            </a:r>
            <a:endParaRPr lang="ru-RU" sz="2800" b="1" dirty="0"/>
          </a:p>
        </p:txBody>
      </p:sp>
      <p:sp>
        <p:nvSpPr>
          <p:cNvPr id="3" name="Объект 2"/>
          <p:cNvSpPr>
            <a:spLocks noGrp="1"/>
          </p:cNvSpPr>
          <p:nvPr>
            <p:ph idx="1"/>
          </p:nvPr>
        </p:nvSpPr>
        <p:spPr>
          <a:xfrm>
            <a:off x="838200" y="828675"/>
            <a:ext cx="10515600" cy="5810250"/>
          </a:xfrm>
        </p:spPr>
        <p:txBody>
          <a:bodyPr>
            <a:normAutofit fontScale="92500" lnSpcReduction="10000"/>
          </a:bodyPr>
          <a:lstStyle/>
          <a:p>
            <a:pPr marL="0" indent="0">
              <a:buNone/>
            </a:pPr>
            <a:r>
              <a:rPr lang="ru-RU" dirty="0" smtClean="0"/>
              <a:t>1) </a:t>
            </a:r>
            <a:r>
              <a:rPr lang="ru-RU" b="1" dirty="0" smtClean="0"/>
              <a:t>Осуществление </a:t>
            </a:r>
            <a:r>
              <a:rPr lang="ru-RU" b="1" dirty="0"/>
              <a:t>действия или бездействия</a:t>
            </a:r>
            <a:r>
              <a:rPr lang="ru-RU" dirty="0"/>
              <a:t>, которое связано </a:t>
            </a:r>
            <a:r>
              <a:rPr lang="ru-RU" dirty="0" smtClean="0"/>
              <a:t>с землей</a:t>
            </a:r>
            <a:r>
              <a:rPr lang="ru-RU" dirty="0"/>
              <a:t>. </a:t>
            </a:r>
            <a:endParaRPr lang="ru-RU" dirty="0" smtClean="0"/>
          </a:p>
          <a:p>
            <a:pPr algn="just"/>
            <a:r>
              <a:rPr lang="ru-RU" dirty="0" smtClean="0"/>
              <a:t>Действие </a:t>
            </a:r>
            <a:r>
              <a:rPr lang="ru-RU" dirty="0"/>
              <a:t>- это акт активного поведения субъекта (порча земель</a:t>
            </a:r>
            <a:r>
              <a:rPr lang="ru-RU" dirty="0" smtClean="0"/>
              <a:t>).</a:t>
            </a:r>
          </a:p>
          <a:p>
            <a:pPr algn="just"/>
            <a:r>
              <a:rPr lang="ru-RU" dirty="0" smtClean="0"/>
              <a:t>Бездействие </a:t>
            </a:r>
            <a:r>
              <a:rPr lang="ru-RU" dirty="0"/>
              <a:t>характеризуется пассивностью, в ситуации, когда лицо </a:t>
            </a:r>
            <a:r>
              <a:rPr lang="ru-RU" dirty="0" smtClean="0"/>
              <a:t>обязано было </a:t>
            </a:r>
            <a:r>
              <a:rPr lang="ru-RU" dirty="0"/>
              <a:t>совершить определенные действия согласно закону, но не сделало </a:t>
            </a:r>
            <a:r>
              <a:rPr lang="ru-RU" dirty="0" smtClean="0"/>
              <a:t>этого (невыполнение </a:t>
            </a:r>
            <a:r>
              <a:rPr lang="ru-RU" dirty="0"/>
              <a:t>обязанностей по приведению земель в состояние, пригодное </a:t>
            </a:r>
            <a:r>
              <a:rPr lang="ru-RU" dirty="0" smtClean="0"/>
              <a:t>для использования по </a:t>
            </a:r>
            <a:r>
              <a:rPr lang="ru-RU" dirty="0"/>
              <a:t>целевому назначению</a:t>
            </a:r>
            <a:r>
              <a:rPr lang="ru-RU" dirty="0" smtClean="0"/>
              <a:t>).</a:t>
            </a:r>
          </a:p>
          <a:p>
            <a:pPr marL="0" indent="0" algn="just">
              <a:buNone/>
            </a:pPr>
            <a:r>
              <a:rPr lang="ru-RU" dirty="0" smtClean="0"/>
              <a:t>2) </a:t>
            </a:r>
            <a:r>
              <a:rPr lang="ru-RU" b="1" dirty="0" smtClean="0"/>
              <a:t>Общественная </a:t>
            </a:r>
            <a:r>
              <a:rPr lang="ru-RU" b="1" dirty="0"/>
              <a:t>опасность</a:t>
            </a:r>
            <a:r>
              <a:rPr lang="ru-RU" dirty="0"/>
              <a:t>, которая проявляется в том, </a:t>
            </a:r>
            <a:r>
              <a:rPr lang="ru-RU" dirty="0" smtClean="0"/>
              <a:t>что правонарушение </a:t>
            </a:r>
            <a:r>
              <a:rPr lang="ru-RU" dirty="0"/>
              <a:t>посягает на интересы общества и государства, влечет за собой вредные последствия или приводит к таковым</a:t>
            </a:r>
            <a:r>
              <a:rPr lang="ru-RU" dirty="0" smtClean="0"/>
              <a:t>.</a:t>
            </a:r>
          </a:p>
          <a:p>
            <a:pPr marL="0" indent="0" algn="just">
              <a:buNone/>
            </a:pPr>
            <a:r>
              <a:rPr lang="ru-RU" dirty="0" smtClean="0"/>
              <a:t> </a:t>
            </a:r>
            <a:r>
              <a:rPr lang="ru-RU" dirty="0"/>
              <a:t>Учитывая, что земля </a:t>
            </a:r>
            <a:r>
              <a:rPr lang="ru-RU" dirty="0" smtClean="0"/>
              <a:t>является одновременно </a:t>
            </a:r>
            <a:r>
              <a:rPr lang="ru-RU" dirty="0"/>
              <a:t>и природным объектом и природным ресурсом, </a:t>
            </a:r>
            <a:r>
              <a:rPr lang="ru-RU" dirty="0" smtClean="0"/>
              <a:t>совершение земельных </a:t>
            </a:r>
            <a:r>
              <a:rPr lang="ru-RU" dirty="0"/>
              <a:t>правонарушений влечет за собой негативные изменения </a:t>
            </a:r>
            <a:r>
              <a:rPr lang="ru-RU" dirty="0" smtClean="0"/>
              <a:t>свойств земли </a:t>
            </a:r>
            <a:r>
              <a:rPr lang="ru-RU" dirty="0"/>
              <a:t>как природного объекта (экологический вред) и не дает возможности </a:t>
            </a:r>
            <a:r>
              <a:rPr lang="ru-RU" dirty="0" smtClean="0"/>
              <a:t>ее правомерного </a:t>
            </a:r>
            <a:r>
              <a:rPr lang="ru-RU" dirty="0"/>
              <a:t>использования в качестве природного ресурса (</a:t>
            </a:r>
            <a:r>
              <a:rPr lang="ru-RU" dirty="0" smtClean="0"/>
              <a:t>экономический вред</a:t>
            </a:r>
            <a:r>
              <a:rPr lang="ru-RU" dirty="0"/>
              <a:t>).</a:t>
            </a:r>
          </a:p>
        </p:txBody>
      </p:sp>
    </p:spTree>
    <p:extLst>
      <p:ext uri="{BB962C8B-B14F-4D97-AF65-F5344CB8AC3E}">
        <p14:creationId xmlns:p14="http://schemas.microsoft.com/office/powerpoint/2010/main" val="25663437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6"/>
            <a:ext cx="10515600" cy="444499"/>
          </a:xfrm>
        </p:spPr>
        <p:txBody>
          <a:bodyPr>
            <a:noAutofit/>
          </a:bodyPr>
          <a:lstStyle/>
          <a:p>
            <a:pPr algn="ctr"/>
            <a:r>
              <a:rPr lang="ru-RU" sz="2800" b="1" dirty="0" smtClean="0"/>
              <a:t>Признаки земельного правонарушения</a:t>
            </a:r>
            <a:endParaRPr lang="ru-RU" sz="2800" b="1" dirty="0"/>
          </a:p>
        </p:txBody>
      </p:sp>
      <p:sp>
        <p:nvSpPr>
          <p:cNvPr id="3" name="Объект 2"/>
          <p:cNvSpPr>
            <a:spLocks noGrp="1"/>
          </p:cNvSpPr>
          <p:nvPr>
            <p:ph idx="1"/>
          </p:nvPr>
        </p:nvSpPr>
        <p:spPr>
          <a:xfrm>
            <a:off x="838200" y="1285875"/>
            <a:ext cx="10515600" cy="4891088"/>
          </a:xfrm>
        </p:spPr>
        <p:txBody>
          <a:bodyPr/>
          <a:lstStyle/>
          <a:p>
            <a:pPr marL="0" indent="0">
              <a:buNone/>
            </a:pPr>
            <a:r>
              <a:rPr lang="ru-RU" dirty="0" smtClean="0"/>
              <a:t>3) </a:t>
            </a:r>
            <a:r>
              <a:rPr lang="ru-RU" b="1" dirty="0" smtClean="0"/>
              <a:t>Противоправность</a:t>
            </a:r>
            <a:r>
              <a:rPr lang="ru-RU" dirty="0" smtClean="0"/>
              <a:t>, нежелательного </a:t>
            </a:r>
            <a:r>
              <a:rPr lang="ru-RU" dirty="0"/>
              <a:t>для общества действия или </a:t>
            </a:r>
            <a:r>
              <a:rPr lang="ru-RU" dirty="0" smtClean="0"/>
              <a:t>бездействия </a:t>
            </a:r>
            <a:r>
              <a:rPr lang="ru-RU" dirty="0"/>
              <a:t>должна </a:t>
            </a:r>
            <a:r>
              <a:rPr lang="ru-RU" dirty="0" smtClean="0"/>
              <a:t>быть закреплена </a:t>
            </a:r>
            <a:r>
              <a:rPr lang="ru-RU" dirty="0"/>
              <a:t>законом</a:t>
            </a:r>
            <a:r>
              <a:rPr lang="ru-RU" dirty="0" smtClean="0"/>
              <a:t>.</a:t>
            </a:r>
          </a:p>
          <a:p>
            <a:pPr marL="0" indent="0">
              <a:buNone/>
            </a:pPr>
            <a:r>
              <a:rPr lang="ru-RU" dirty="0" smtClean="0"/>
              <a:t>4) </a:t>
            </a:r>
            <a:r>
              <a:rPr lang="ru-RU" b="1" dirty="0" smtClean="0"/>
              <a:t>Вина</a:t>
            </a:r>
            <a:r>
              <a:rPr lang="ru-RU" dirty="0" smtClean="0"/>
              <a:t>, как необходимый правонарушения</a:t>
            </a:r>
            <a:r>
              <a:rPr lang="ru-RU" dirty="0"/>
              <a:t>, без наличия которого невозможно привлечение </a:t>
            </a:r>
            <a:r>
              <a:rPr lang="ru-RU" dirty="0" smtClean="0"/>
              <a:t>к ответственности </a:t>
            </a:r>
            <a:r>
              <a:rPr lang="ru-RU" dirty="0"/>
              <a:t>нарушителя правовых норм</a:t>
            </a:r>
            <a:r>
              <a:rPr lang="ru-RU" dirty="0" smtClean="0"/>
              <a:t>.</a:t>
            </a:r>
          </a:p>
          <a:p>
            <a:pPr marL="0" indent="0">
              <a:buNone/>
            </a:pPr>
            <a:r>
              <a:rPr lang="ru-RU" dirty="0"/>
              <a:t>5</a:t>
            </a:r>
            <a:r>
              <a:rPr lang="ru-RU" dirty="0" smtClean="0"/>
              <a:t>) Причинение </a:t>
            </a:r>
            <a:r>
              <a:rPr lang="ru-RU" dirty="0"/>
              <a:t>вреда настоящим и создание реальной </a:t>
            </a:r>
            <a:r>
              <a:rPr lang="ru-RU" dirty="0" smtClean="0"/>
              <a:t>угрозы причинения </a:t>
            </a:r>
            <a:r>
              <a:rPr lang="ru-RU" dirty="0"/>
              <a:t>вреда последующим поколениям</a:t>
            </a:r>
            <a:r>
              <a:rPr lang="ru-RU" dirty="0" smtClean="0"/>
              <a:t>.</a:t>
            </a:r>
          </a:p>
          <a:p>
            <a:pPr marL="0" indent="0">
              <a:buNone/>
            </a:pPr>
            <a:r>
              <a:rPr lang="ru-RU" dirty="0"/>
              <a:t>6) </a:t>
            </a:r>
            <a:r>
              <a:rPr lang="ru-RU" dirty="0" smtClean="0"/>
              <a:t> За </a:t>
            </a:r>
            <a:r>
              <a:rPr lang="ru-RU" dirty="0"/>
              <a:t>земельные правонарушения могут наступить различные </a:t>
            </a:r>
            <a:r>
              <a:rPr lang="ru-RU" dirty="0" smtClean="0"/>
              <a:t>виды ответственности</a:t>
            </a:r>
            <a:r>
              <a:rPr lang="ru-RU" dirty="0"/>
              <a:t>.</a:t>
            </a:r>
          </a:p>
        </p:txBody>
      </p:sp>
    </p:spTree>
    <p:extLst>
      <p:ext uri="{BB962C8B-B14F-4D97-AF65-F5344CB8AC3E}">
        <p14:creationId xmlns:p14="http://schemas.microsoft.com/office/powerpoint/2010/main" val="30138133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6"/>
            <a:ext cx="10515600" cy="230620"/>
          </a:xfrm>
        </p:spPr>
        <p:txBody>
          <a:bodyPr>
            <a:normAutofit fontScale="90000"/>
          </a:bodyPr>
          <a:lstStyle/>
          <a:p>
            <a:endParaRPr lang="ru-RU" dirty="0"/>
          </a:p>
        </p:txBody>
      </p:sp>
      <p:sp>
        <p:nvSpPr>
          <p:cNvPr id="3" name="Объект 2"/>
          <p:cNvSpPr>
            <a:spLocks noGrp="1"/>
          </p:cNvSpPr>
          <p:nvPr>
            <p:ph idx="1"/>
          </p:nvPr>
        </p:nvSpPr>
        <p:spPr>
          <a:xfrm>
            <a:off x="838200" y="734291"/>
            <a:ext cx="10515600" cy="5846617"/>
          </a:xfrm>
        </p:spPr>
        <p:txBody>
          <a:bodyPr>
            <a:normAutofit fontScale="92500"/>
          </a:bodyPr>
          <a:lstStyle/>
          <a:p>
            <a:pPr indent="0" algn="just">
              <a:lnSpc>
                <a:spcPct val="150000"/>
              </a:lnSpc>
              <a:spcAft>
                <a:spcPts val="0"/>
              </a:spcAft>
              <a:buNone/>
            </a:pPr>
            <a:r>
              <a:rPr lang="ru-RU" sz="3200" i="1" dirty="0" smtClean="0">
                <a:ea typeface="Calibri" panose="020F0502020204030204" pitchFamily="34" charset="0"/>
                <a:cs typeface="Times New Roman,Italic"/>
              </a:rPr>
              <a:t>Земельное правонарушение - </a:t>
            </a:r>
            <a:r>
              <a:rPr lang="ru-RU" sz="3200" dirty="0" smtClean="0">
                <a:ea typeface="Calibri" panose="020F0502020204030204" pitchFamily="34" charset="0"/>
                <a:cs typeface="Times New Roman" panose="02020603050405020304" pitchFamily="18" charset="0"/>
              </a:rPr>
              <a:t>виновное </a:t>
            </a:r>
            <a:r>
              <a:rPr lang="ru-RU" sz="3200" dirty="0">
                <a:ea typeface="Calibri" panose="020F0502020204030204" pitchFamily="34" charset="0"/>
                <a:cs typeface="Times New Roman" panose="02020603050405020304" pitchFamily="18" charset="0"/>
              </a:rPr>
              <a:t>противоправное деяние (действие или бездействие), направленное против установленного Конституцией РФ, иными федеральными законами и законами субъектов РФ земельного строя, порядка управления и правил пользования землей, порядка охраны земель как природного объекта и природного ресурса, а также против земельных прав и интересов граждан и юридических лиц.</a:t>
            </a:r>
            <a:endParaRPr lang="ru-RU" sz="3200" dirty="0" smtClean="0">
              <a:effectLst/>
              <a:ea typeface="Calibri" panose="020F0502020204030204" pitchFamily="34" charset="0"/>
              <a:cs typeface="Times New Roman" panose="02020603050405020304" pitchFamily="18" charset="0"/>
            </a:endParaRPr>
          </a:p>
          <a:p>
            <a:endParaRPr lang="ru-RU" dirty="0"/>
          </a:p>
        </p:txBody>
      </p:sp>
    </p:spTree>
    <p:extLst>
      <p:ext uri="{BB962C8B-B14F-4D97-AF65-F5344CB8AC3E}">
        <p14:creationId xmlns:p14="http://schemas.microsoft.com/office/powerpoint/2010/main" val="41929904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166255"/>
            <a:ext cx="10515600" cy="498763"/>
          </a:xfrm>
        </p:spPr>
        <p:txBody>
          <a:bodyPr>
            <a:normAutofit fontScale="90000"/>
          </a:bodyPr>
          <a:lstStyle/>
          <a:p>
            <a:endParaRPr lang="ru-RU" dirty="0"/>
          </a:p>
        </p:txBody>
      </p:sp>
      <p:sp>
        <p:nvSpPr>
          <p:cNvPr id="3" name="Объект 2"/>
          <p:cNvSpPr>
            <a:spLocks noGrp="1"/>
          </p:cNvSpPr>
          <p:nvPr>
            <p:ph idx="1"/>
          </p:nvPr>
        </p:nvSpPr>
        <p:spPr>
          <a:xfrm>
            <a:off x="838200" y="886690"/>
            <a:ext cx="10515600" cy="5721927"/>
          </a:xfrm>
        </p:spPr>
        <p:txBody>
          <a:bodyPr/>
          <a:lstStyle/>
          <a:p>
            <a:pPr indent="0" algn="just">
              <a:lnSpc>
                <a:spcPct val="150000"/>
              </a:lnSpc>
              <a:spcAft>
                <a:spcPts val="0"/>
              </a:spcAft>
              <a:buNone/>
            </a:pPr>
            <a:r>
              <a:rPr lang="ru-RU" dirty="0">
                <a:ea typeface="Calibri" panose="020F0502020204030204" pitchFamily="34" charset="0"/>
                <a:cs typeface="Times New Roman" panose="02020603050405020304" pitchFamily="18" charset="0"/>
              </a:rPr>
              <a:t>В зависимости от объекта правонарушения и степени причиненного им вреда различаются правонарушения: </a:t>
            </a:r>
            <a:endParaRPr lang="ru-RU" dirty="0" smtClean="0">
              <a:ea typeface="Calibri" panose="020F0502020204030204" pitchFamily="34" charset="0"/>
              <a:cs typeface="Times New Roman" panose="02020603050405020304" pitchFamily="18" charset="0"/>
            </a:endParaRPr>
          </a:p>
          <a:p>
            <a:pPr marL="685800" indent="-457200" algn="just">
              <a:lnSpc>
                <a:spcPct val="150000"/>
              </a:lnSpc>
              <a:spcAft>
                <a:spcPts val="0"/>
              </a:spcAft>
              <a:buFont typeface="Wingdings" panose="05000000000000000000" pitchFamily="2" charset="2"/>
              <a:buChar char="Ø"/>
            </a:pPr>
            <a:r>
              <a:rPr lang="ru-RU" dirty="0" smtClean="0">
                <a:ea typeface="Calibri" panose="020F0502020204030204" pitchFamily="34" charset="0"/>
                <a:cs typeface="Times New Roman" panose="02020603050405020304" pitchFamily="18" charset="0"/>
              </a:rPr>
              <a:t>гражданские </a:t>
            </a:r>
            <a:r>
              <a:rPr lang="ru-RU" dirty="0">
                <a:ea typeface="Calibri" panose="020F0502020204030204" pitchFamily="34" charset="0"/>
                <a:cs typeface="Times New Roman" panose="02020603050405020304" pitchFamily="18" charset="0"/>
              </a:rPr>
              <a:t>(деликты), </a:t>
            </a:r>
            <a:endParaRPr lang="ru-RU" dirty="0" smtClean="0">
              <a:ea typeface="Calibri" panose="020F0502020204030204" pitchFamily="34" charset="0"/>
              <a:cs typeface="Times New Roman" panose="02020603050405020304" pitchFamily="18" charset="0"/>
            </a:endParaRPr>
          </a:p>
          <a:p>
            <a:pPr marL="685800" indent="-457200" algn="just">
              <a:lnSpc>
                <a:spcPct val="150000"/>
              </a:lnSpc>
              <a:spcAft>
                <a:spcPts val="0"/>
              </a:spcAft>
              <a:buFont typeface="Wingdings" panose="05000000000000000000" pitchFamily="2" charset="2"/>
              <a:buChar char="Ø"/>
            </a:pPr>
            <a:r>
              <a:rPr lang="ru-RU" dirty="0" smtClean="0">
                <a:ea typeface="Calibri" panose="020F0502020204030204" pitchFamily="34" charset="0"/>
                <a:cs typeface="Times New Roman" panose="02020603050405020304" pitchFamily="18" charset="0"/>
              </a:rPr>
              <a:t>административные</a:t>
            </a:r>
            <a:r>
              <a:rPr lang="ru-RU" dirty="0">
                <a:ea typeface="Calibri" panose="020F0502020204030204" pitchFamily="34" charset="0"/>
                <a:cs typeface="Times New Roman" panose="02020603050405020304" pitchFamily="18" charset="0"/>
              </a:rPr>
              <a:t>, </a:t>
            </a:r>
            <a:endParaRPr lang="ru-RU" dirty="0" smtClean="0">
              <a:ea typeface="Calibri" panose="020F0502020204030204" pitchFamily="34" charset="0"/>
              <a:cs typeface="Times New Roman" panose="02020603050405020304" pitchFamily="18" charset="0"/>
            </a:endParaRPr>
          </a:p>
          <a:p>
            <a:pPr marL="685800" indent="-457200" algn="just">
              <a:lnSpc>
                <a:spcPct val="150000"/>
              </a:lnSpc>
              <a:spcAft>
                <a:spcPts val="0"/>
              </a:spcAft>
              <a:buFont typeface="Wingdings" panose="05000000000000000000" pitchFamily="2" charset="2"/>
              <a:buChar char="Ø"/>
            </a:pPr>
            <a:r>
              <a:rPr lang="ru-RU" dirty="0" smtClean="0">
                <a:ea typeface="Calibri" panose="020F0502020204030204" pitchFamily="34" charset="0"/>
                <a:cs typeface="Times New Roman" panose="02020603050405020304" pitchFamily="18" charset="0"/>
              </a:rPr>
              <a:t>дисциплинарные</a:t>
            </a:r>
            <a:r>
              <a:rPr lang="ru-RU" dirty="0">
                <a:ea typeface="Calibri" panose="020F0502020204030204" pitchFamily="34" charset="0"/>
                <a:cs typeface="Times New Roman" panose="02020603050405020304" pitchFamily="18" charset="0"/>
              </a:rPr>
              <a:t>, </a:t>
            </a:r>
            <a:endParaRPr lang="ru-RU" dirty="0" smtClean="0">
              <a:ea typeface="Calibri" panose="020F0502020204030204" pitchFamily="34" charset="0"/>
              <a:cs typeface="Times New Roman" panose="02020603050405020304" pitchFamily="18" charset="0"/>
            </a:endParaRPr>
          </a:p>
          <a:p>
            <a:pPr marL="685800" indent="-457200" algn="just">
              <a:lnSpc>
                <a:spcPct val="150000"/>
              </a:lnSpc>
              <a:spcAft>
                <a:spcPts val="0"/>
              </a:spcAft>
              <a:buFont typeface="Wingdings" panose="05000000000000000000" pitchFamily="2" charset="2"/>
              <a:buChar char="Ø"/>
            </a:pPr>
            <a:r>
              <a:rPr lang="ru-RU" dirty="0" smtClean="0">
                <a:ea typeface="Calibri" panose="020F0502020204030204" pitchFamily="34" charset="0"/>
                <a:cs typeface="Times New Roman" panose="02020603050405020304" pitchFamily="18" charset="0"/>
              </a:rPr>
              <a:t>материальные</a:t>
            </a:r>
          </a:p>
          <a:p>
            <a:pPr marL="685800" indent="-457200" algn="just">
              <a:lnSpc>
                <a:spcPct val="150000"/>
              </a:lnSpc>
              <a:spcAft>
                <a:spcPts val="0"/>
              </a:spcAft>
              <a:buFont typeface="Wingdings" panose="05000000000000000000" pitchFamily="2" charset="2"/>
              <a:buChar char="Ø"/>
            </a:pPr>
            <a:r>
              <a:rPr lang="ru-RU" dirty="0" smtClean="0">
                <a:ea typeface="Calibri" panose="020F0502020204030204" pitchFamily="34" charset="0"/>
                <a:cs typeface="Times New Roman" panose="02020603050405020304" pitchFamily="18" charset="0"/>
              </a:rPr>
              <a:t>уголовные </a:t>
            </a:r>
            <a:r>
              <a:rPr lang="ru-RU" dirty="0">
                <a:ea typeface="Calibri" panose="020F0502020204030204" pitchFamily="34" charset="0"/>
                <a:cs typeface="Times New Roman" panose="02020603050405020304" pitchFamily="18" charset="0"/>
              </a:rPr>
              <a:t>(преступления).</a:t>
            </a:r>
            <a:endParaRPr lang="ru-RU" sz="2000" dirty="0" smtClean="0">
              <a:effectLst/>
              <a:ea typeface="Calibri" panose="020F0502020204030204" pitchFamily="34" charset="0"/>
              <a:cs typeface="Times New Roman" panose="02020603050405020304" pitchFamily="18" charset="0"/>
            </a:endParaRPr>
          </a:p>
          <a:p>
            <a:endParaRPr lang="ru-RU" dirty="0"/>
          </a:p>
        </p:txBody>
      </p:sp>
    </p:spTree>
    <p:extLst>
      <p:ext uri="{BB962C8B-B14F-4D97-AF65-F5344CB8AC3E}">
        <p14:creationId xmlns:p14="http://schemas.microsoft.com/office/powerpoint/2010/main" val="39202609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6"/>
            <a:ext cx="10515600" cy="863600"/>
          </a:xfrm>
        </p:spPr>
        <p:txBody>
          <a:bodyPr>
            <a:normAutofit fontScale="90000"/>
          </a:bodyPr>
          <a:lstStyle/>
          <a:p>
            <a:pPr algn="ctr"/>
            <a:r>
              <a:rPr lang="ru-RU" sz="3600" b="1" i="1" dirty="0">
                <a:solidFill>
                  <a:prstClr val="black"/>
                </a:solidFill>
              </a:rPr>
              <a:t>2. Формы и виды юридической ответственности за земельные правонарушения</a:t>
            </a:r>
            <a:endParaRPr lang="ru-RU" dirty="0"/>
          </a:p>
        </p:txBody>
      </p:sp>
      <p:sp>
        <p:nvSpPr>
          <p:cNvPr id="3" name="Объект 2"/>
          <p:cNvSpPr>
            <a:spLocks noGrp="1"/>
          </p:cNvSpPr>
          <p:nvPr>
            <p:ph idx="1"/>
          </p:nvPr>
        </p:nvSpPr>
        <p:spPr>
          <a:xfrm>
            <a:off x="838200" y="1419225"/>
            <a:ext cx="10515600" cy="5143500"/>
          </a:xfrm>
        </p:spPr>
        <p:txBody>
          <a:bodyPr>
            <a:normAutofit/>
          </a:bodyPr>
          <a:lstStyle/>
          <a:p>
            <a:pPr marL="0" indent="0" algn="just">
              <a:buNone/>
            </a:pPr>
            <a:r>
              <a:rPr lang="ru-RU" sz="3200" dirty="0" smtClean="0"/>
              <a:t>В </a:t>
            </a:r>
            <a:r>
              <a:rPr lang="ru-RU" sz="3200" dirty="0"/>
              <a:t>зависимости от </a:t>
            </a:r>
            <a:r>
              <a:rPr lang="ru-RU" sz="3200" b="1" dirty="0"/>
              <a:t>объекта посягательства </a:t>
            </a:r>
            <a:r>
              <a:rPr lang="ru-RU" sz="3200" dirty="0"/>
              <a:t>земельные </a:t>
            </a:r>
            <a:r>
              <a:rPr lang="ru-RU" sz="3200" dirty="0" smtClean="0"/>
              <a:t>преступления можно </a:t>
            </a:r>
            <a:r>
              <a:rPr lang="ru-RU" sz="3200" dirty="0"/>
              <a:t>классифицировать на 2 группы:</a:t>
            </a:r>
          </a:p>
          <a:p>
            <a:pPr algn="just"/>
            <a:r>
              <a:rPr lang="ru-RU" sz="3200" dirty="0" smtClean="0"/>
              <a:t>1) противоправные </a:t>
            </a:r>
            <a:r>
              <a:rPr lang="ru-RU" sz="3200" dirty="0"/>
              <a:t>деяния, нарушающие правила </a:t>
            </a:r>
            <a:r>
              <a:rPr lang="ru-RU" sz="3200" dirty="0" smtClean="0"/>
              <a:t>использования земель </a:t>
            </a:r>
            <a:r>
              <a:rPr lang="ru-RU" sz="3200" dirty="0"/>
              <a:t>и их охраны (статья 170 УК РФ, статья 170.2 УК РФ; статья 246 УК </a:t>
            </a:r>
            <a:r>
              <a:rPr lang="ru-RU" sz="3200" dirty="0" smtClean="0"/>
              <a:t>РФ, статья </a:t>
            </a:r>
            <a:r>
              <a:rPr lang="ru-RU" sz="3200" dirty="0"/>
              <a:t>247 УК РФ, статья 248 УК РФ, статья 249 УК РФ, статья 254 УК РФ</a:t>
            </a:r>
            <a:r>
              <a:rPr lang="ru-RU" sz="3200" dirty="0" smtClean="0"/>
              <a:t>);</a:t>
            </a:r>
          </a:p>
          <a:p>
            <a:pPr algn="just"/>
            <a:r>
              <a:rPr lang="ru-RU" sz="3200" dirty="0" smtClean="0"/>
              <a:t>2) противоправные </a:t>
            </a:r>
            <a:r>
              <a:rPr lang="ru-RU" sz="3200" dirty="0"/>
              <a:t>деяния, нарушают правила использования </a:t>
            </a:r>
            <a:r>
              <a:rPr lang="ru-RU" sz="3200" dirty="0" smtClean="0"/>
              <a:t>и охраны </a:t>
            </a:r>
            <a:r>
              <a:rPr lang="ru-RU" sz="3200" dirty="0"/>
              <a:t>компонентов природной среды (статья 250 УК РФ, статья 251 УК </a:t>
            </a:r>
            <a:r>
              <a:rPr lang="ru-RU" sz="3200" dirty="0" smtClean="0"/>
              <a:t>РФ, статья </a:t>
            </a:r>
            <a:r>
              <a:rPr lang="ru-RU" sz="3200" dirty="0"/>
              <a:t>252 УК РФ,255 УК РФ).</a:t>
            </a:r>
          </a:p>
        </p:txBody>
      </p:sp>
    </p:spTree>
    <p:extLst>
      <p:ext uri="{BB962C8B-B14F-4D97-AF65-F5344CB8AC3E}">
        <p14:creationId xmlns:p14="http://schemas.microsoft.com/office/powerpoint/2010/main" val="42686772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706582"/>
            <a:ext cx="10515600" cy="720436"/>
          </a:xfrm>
        </p:spPr>
        <p:txBody>
          <a:bodyPr>
            <a:normAutofit fontScale="90000"/>
          </a:bodyPr>
          <a:lstStyle/>
          <a:p>
            <a:pPr lvl="0" algn="ctr">
              <a:spcBef>
                <a:spcPts val="1000"/>
              </a:spcBef>
            </a:pPr>
            <a:r>
              <a:rPr lang="ru-RU" dirty="0"/>
              <a:t/>
            </a:r>
            <a:br>
              <a:rPr lang="ru-RU" dirty="0"/>
            </a:br>
            <a:r>
              <a:rPr lang="ru-RU" sz="2900" dirty="0">
                <a:solidFill>
                  <a:prstClr val="black"/>
                </a:solidFill>
                <a:latin typeface="ArialMT"/>
                <a:ea typeface="+mn-ea"/>
                <a:cs typeface="+mn-cs"/>
              </a:rPr>
              <a:t>Уголовная ответственность</a:t>
            </a:r>
            <a:br>
              <a:rPr lang="ru-RU" sz="2900" dirty="0">
                <a:solidFill>
                  <a:prstClr val="black"/>
                </a:solidFill>
                <a:latin typeface="ArialMT"/>
                <a:ea typeface="+mn-ea"/>
                <a:cs typeface="+mn-cs"/>
              </a:rPr>
            </a:br>
            <a:endParaRPr lang="ru-RU" dirty="0"/>
          </a:p>
        </p:txBody>
      </p:sp>
      <p:sp>
        <p:nvSpPr>
          <p:cNvPr id="3" name="Объект 2"/>
          <p:cNvSpPr>
            <a:spLocks noGrp="1"/>
          </p:cNvSpPr>
          <p:nvPr>
            <p:ph idx="1"/>
          </p:nvPr>
        </p:nvSpPr>
        <p:spPr>
          <a:xfrm>
            <a:off x="838200" y="1427018"/>
            <a:ext cx="10515600" cy="5223164"/>
          </a:xfrm>
        </p:spPr>
        <p:txBody>
          <a:bodyPr>
            <a:normAutofit lnSpcReduction="10000"/>
          </a:bodyPr>
          <a:lstStyle/>
          <a:p>
            <a:pPr marL="0" indent="0" algn="just">
              <a:buNone/>
            </a:pPr>
            <a:r>
              <a:rPr lang="ru-RU" sz="3200" b="1" dirty="0" smtClean="0"/>
              <a:t>Искажение </a:t>
            </a:r>
            <a:r>
              <a:rPr lang="ru-RU" sz="3200" b="1" dirty="0"/>
              <a:t>учетных данных государственного земельного кадастра, если это </a:t>
            </a:r>
            <a:r>
              <a:rPr lang="ru-RU" sz="3200" b="1" dirty="0" smtClean="0"/>
              <a:t>деяние совершено </a:t>
            </a:r>
            <a:r>
              <a:rPr lang="ru-RU" sz="3200" b="1" dirty="0"/>
              <a:t>из корыстной или иной личной заинтересованности должностным </a:t>
            </a:r>
            <a:r>
              <a:rPr lang="ru-RU" sz="3200" b="1" dirty="0" smtClean="0"/>
              <a:t>лицом использованием </a:t>
            </a:r>
            <a:r>
              <a:rPr lang="ru-RU" sz="3200" b="1" dirty="0"/>
              <a:t>своего служебного положения (ст. 170 УК РФ).</a:t>
            </a:r>
          </a:p>
          <a:p>
            <a:pPr marL="0" indent="0" algn="just">
              <a:buNone/>
            </a:pPr>
            <a:r>
              <a:rPr lang="ru-RU" sz="3200" dirty="0"/>
              <a:t>Отношения, возникающие в связи с ведением государственного кадастра недвижимости (в </a:t>
            </a:r>
            <a:r>
              <a:rPr lang="ru-RU" sz="3200" dirty="0" smtClean="0"/>
              <a:t>том числе </a:t>
            </a:r>
            <a:r>
              <a:rPr lang="ru-RU" sz="3200" dirty="0"/>
              <a:t>и земельных участков), осуществлением государственного кадастрового учета </a:t>
            </a:r>
            <a:r>
              <a:rPr lang="ru-RU" sz="3200" dirty="0" smtClean="0"/>
              <a:t>недвижимого имущества </a:t>
            </a:r>
            <a:r>
              <a:rPr lang="ru-RU" sz="3200" dirty="0"/>
              <a:t>и кадастровой деятельности, в настоящее время регулируются ФЗ </a:t>
            </a:r>
            <a:r>
              <a:rPr lang="ru-RU" sz="3200" dirty="0" smtClean="0"/>
              <a:t>«О государственном регистрации недвижимости»  от 13.07.2015 (в ред. </a:t>
            </a:r>
            <a:r>
              <a:rPr lang="ru-RU" sz="3200" dirty="0"/>
              <a:t>о</a:t>
            </a:r>
            <a:r>
              <a:rPr lang="ru-RU" sz="3200" dirty="0" smtClean="0"/>
              <a:t>т 03.08.2018 г.)</a:t>
            </a:r>
            <a:endParaRPr lang="ru-RU" sz="3200" dirty="0">
              <a:latin typeface="ArialMT"/>
            </a:endParaRPr>
          </a:p>
        </p:txBody>
      </p:sp>
    </p:spTree>
    <p:extLst>
      <p:ext uri="{BB962C8B-B14F-4D97-AF65-F5344CB8AC3E}">
        <p14:creationId xmlns:p14="http://schemas.microsoft.com/office/powerpoint/2010/main" val="4183544467"/>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598</TotalTime>
  <Words>2517</Words>
  <Application>Microsoft Office PowerPoint</Application>
  <PresentationFormat>Широкоэкранный</PresentationFormat>
  <Paragraphs>114</Paragraphs>
  <Slides>29</Slides>
  <Notes>0</Notes>
  <HiddenSlides>0</HiddenSlides>
  <MMClips>0</MMClips>
  <ScaleCrop>false</ScaleCrop>
  <HeadingPairs>
    <vt:vector size="6" baseType="variant">
      <vt:variant>
        <vt:lpstr>Использованные шрифты</vt:lpstr>
      </vt:variant>
      <vt:variant>
        <vt:i4>9</vt:i4>
      </vt:variant>
      <vt:variant>
        <vt:lpstr>Тема</vt:lpstr>
      </vt:variant>
      <vt:variant>
        <vt:i4>1</vt:i4>
      </vt:variant>
      <vt:variant>
        <vt:lpstr>Заголовки слайдов</vt:lpstr>
      </vt:variant>
      <vt:variant>
        <vt:i4>29</vt:i4>
      </vt:variant>
    </vt:vector>
  </HeadingPairs>
  <TitlesOfParts>
    <vt:vector size="39" baseType="lpstr">
      <vt:lpstr>Arial</vt:lpstr>
      <vt:lpstr>Arial-BoldMT,Bold</vt:lpstr>
      <vt:lpstr>ArialMT</vt:lpstr>
      <vt:lpstr>Calibri</vt:lpstr>
      <vt:lpstr>Calibri Light</vt:lpstr>
      <vt:lpstr>Times New Roman</vt:lpstr>
      <vt:lpstr>Times New Roman,Italic</vt:lpstr>
      <vt:lpstr>Verdana</vt:lpstr>
      <vt:lpstr>Wingdings</vt:lpstr>
      <vt:lpstr>Тема Office</vt:lpstr>
      <vt:lpstr>Юридическая ответственность за земельные правонарушения</vt:lpstr>
      <vt:lpstr>1. Понятие и особенности юридической ответственности за земельные правонарушения </vt:lpstr>
      <vt:lpstr>Презентация PowerPoint</vt:lpstr>
      <vt:lpstr>Признаки земельного правонарушения</vt:lpstr>
      <vt:lpstr>Признаки земельного правонарушения</vt:lpstr>
      <vt:lpstr>Презентация PowerPoint</vt:lpstr>
      <vt:lpstr>Презентация PowerPoint</vt:lpstr>
      <vt:lpstr>2. Формы и виды юридической ответственности за земельные правонарушения</vt:lpstr>
      <vt:lpstr> Уголовная ответственность </vt:lpstr>
      <vt:lpstr>Презентация PowerPoint</vt:lpstr>
      <vt:lpstr>Презентация PowerPoint</vt:lpstr>
      <vt:lpstr>Презентация PowerPoint</vt:lpstr>
      <vt:lpstr>Особенности ст.170, ст.170.2 Уголовного кодекса РФ</vt:lpstr>
      <vt:lpstr>УК РФ Статья 246. Нарушение правил охраны окружающей среды при производстве работ </vt:lpstr>
      <vt:lpstr>Порча земли (ст.254 УК РФ) </vt:lpstr>
      <vt:lpstr>Административная ответственность</vt:lpstr>
      <vt:lpstr>Особенности применения мер административной ответственности</vt:lpstr>
      <vt:lpstr>Административные наказания</vt:lpstr>
      <vt:lpstr>Классификация земельных административных правонарушений</vt:lpstr>
      <vt:lpstr>Статья 7.1. Самовольное занятие земельного участка </vt:lpstr>
      <vt:lpstr>Судебная практика привлечения к юридической ответственности за нарушение земельного законодательства</vt:lpstr>
      <vt:lpstr>Презентация PowerPoint</vt:lpstr>
      <vt:lpstr>Презентация PowerPoint</vt:lpstr>
      <vt:lpstr>Презентация PowerPoint</vt:lpstr>
      <vt:lpstr>Статья 8.6. Порча земель </vt:lpstr>
      <vt:lpstr>Презентация PowerPoint</vt:lpstr>
      <vt:lpstr>Дисциплинарная ответственность за нарушение земельного законодательства</vt:lpstr>
      <vt:lpstr>Презентация PowerPoint</vt:lpstr>
      <vt:lpstr>  Дисциплинарная ответственность за нарушение земельного законодательства характеризуется тем, что: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Юридическая ответственность за земельные правонарушения</dc:title>
  <dc:creator>Econ-180-1-PC</dc:creator>
  <cp:lastModifiedBy>RePack by Diakov</cp:lastModifiedBy>
  <cp:revision>31</cp:revision>
  <dcterms:created xsi:type="dcterms:W3CDTF">2018-10-15T06:13:02Z</dcterms:created>
  <dcterms:modified xsi:type="dcterms:W3CDTF">2019-10-29T19:16:51Z</dcterms:modified>
</cp:coreProperties>
</file>